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tags/tag2.xml" ContentType="application/vnd.openxmlformats-officedocument.presentationml.tags+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4"/>
  </p:sldMasterIdLst>
  <p:notesMasterIdLst>
    <p:notesMasterId r:id="rId72"/>
  </p:notesMasterIdLst>
  <p:sldIdLst>
    <p:sldId id="326" r:id="rId5"/>
    <p:sldId id="257" r:id="rId6"/>
    <p:sldId id="259" r:id="rId7"/>
    <p:sldId id="260" r:id="rId8"/>
    <p:sldId id="303" r:id="rId9"/>
    <p:sldId id="304" r:id="rId10"/>
    <p:sldId id="305" r:id="rId11"/>
    <p:sldId id="261" r:id="rId12"/>
    <p:sldId id="306" r:id="rId13"/>
    <p:sldId id="307" r:id="rId14"/>
    <p:sldId id="262" r:id="rId15"/>
    <p:sldId id="268" r:id="rId16"/>
    <p:sldId id="263" r:id="rId17"/>
    <p:sldId id="269" r:id="rId18"/>
    <p:sldId id="270" r:id="rId19"/>
    <p:sldId id="280" r:id="rId20"/>
    <p:sldId id="276" r:id="rId21"/>
    <p:sldId id="277" r:id="rId22"/>
    <p:sldId id="264" r:id="rId23"/>
    <p:sldId id="322" r:id="rId24"/>
    <p:sldId id="324" r:id="rId25"/>
    <p:sldId id="323" r:id="rId26"/>
    <p:sldId id="293" r:id="rId27"/>
    <p:sldId id="294" r:id="rId28"/>
    <p:sldId id="386" r:id="rId29"/>
    <p:sldId id="297" r:id="rId30"/>
    <p:sldId id="265" r:id="rId31"/>
    <p:sldId id="317" r:id="rId32"/>
    <p:sldId id="316" r:id="rId33"/>
    <p:sldId id="275" r:id="rId34"/>
    <p:sldId id="318" r:id="rId35"/>
    <p:sldId id="285" r:id="rId36"/>
    <p:sldId id="286" r:id="rId37"/>
    <p:sldId id="327" r:id="rId38"/>
    <p:sldId id="330" r:id="rId39"/>
    <p:sldId id="319" r:id="rId40"/>
    <p:sldId id="267" r:id="rId41"/>
    <p:sldId id="312" r:id="rId42"/>
    <p:sldId id="271" r:id="rId43"/>
    <p:sldId id="272" r:id="rId44"/>
    <p:sldId id="278" r:id="rId45"/>
    <p:sldId id="308" r:id="rId46"/>
    <p:sldId id="309" r:id="rId47"/>
    <p:sldId id="310" r:id="rId48"/>
    <p:sldId id="311" r:id="rId49"/>
    <p:sldId id="282" r:id="rId50"/>
    <p:sldId id="302" r:id="rId51"/>
    <p:sldId id="274" r:id="rId52"/>
    <p:sldId id="299" r:id="rId53"/>
    <p:sldId id="301" r:id="rId54"/>
    <p:sldId id="298" r:id="rId55"/>
    <p:sldId id="313" r:id="rId56"/>
    <p:sldId id="314" r:id="rId57"/>
    <p:sldId id="382" r:id="rId58"/>
    <p:sldId id="383" r:id="rId59"/>
    <p:sldId id="371" r:id="rId60"/>
    <p:sldId id="384" r:id="rId61"/>
    <p:sldId id="385" r:id="rId62"/>
    <p:sldId id="346" r:id="rId63"/>
    <p:sldId id="372" r:id="rId64"/>
    <p:sldId id="374" r:id="rId65"/>
    <p:sldId id="376" r:id="rId66"/>
    <p:sldId id="379" r:id="rId67"/>
    <p:sldId id="380" r:id="rId68"/>
    <p:sldId id="375" r:id="rId69"/>
    <p:sldId id="377" r:id="rId70"/>
    <p:sldId id="373" r:id="rId7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596" autoAdjust="0"/>
    <p:restoredTop sz="94660"/>
  </p:normalViewPr>
  <p:slideViewPr>
    <p:cSldViewPr snapToGrid="0">
      <p:cViewPr varScale="1">
        <p:scale>
          <a:sx n="124" d="100"/>
          <a:sy n="124" d="100"/>
        </p:scale>
        <p:origin x="224" y="1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tableStyles" Target="tableStyles.xml"/><Relationship Id="rId7" Type="http://schemas.openxmlformats.org/officeDocument/2006/relationships/slide" Target="slides/slide3.xml"/><Relationship Id="rId71" Type="http://schemas.openxmlformats.org/officeDocument/2006/relationships/slide" Target="slides/slide67.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6D18BE-F9BE-4E1F-AB02-D5C12C117CE6}" type="doc">
      <dgm:prSet loTypeId="urn:microsoft.com/office/officeart/2016/7/layout/LinearBlockProcessNumbered" loCatId="process" qsTypeId="urn:microsoft.com/office/officeart/2005/8/quickstyle/simple5" qsCatId="simple" csTypeId="urn:microsoft.com/office/officeart/2005/8/colors/colorful2" csCatId="colorful" phldr="1"/>
      <dgm:spPr/>
      <dgm:t>
        <a:bodyPr/>
        <a:lstStyle/>
        <a:p>
          <a:endParaRPr lang="en-US"/>
        </a:p>
      </dgm:t>
    </dgm:pt>
    <dgm:pt modelId="{EBC92C37-2790-48C8-ABC3-DF7A3F0CA423}">
      <dgm:prSet/>
      <dgm:spPr/>
      <dgm:t>
        <a:bodyPr/>
        <a:lstStyle/>
        <a:p>
          <a:r>
            <a:rPr lang="en-US"/>
            <a:t>What happens when our labels are noisy?</a:t>
          </a:r>
        </a:p>
      </dgm:t>
    </dgm:pt>
    <dgm:pt modelId="{CF7232EB-2B33-40B9-932A-42381E6FB584}" type="parTrans" cxnId="{9B740905-4D98-4C74-A444-3C6A9C088321}">
      <dgm:prSet/>
      <dgm:spPr/>
      <dgm:t>
        <a:bodyPr/>
        <a:lstStyle/>
        <a:p>
          <a:endParaRPr lang="en-US"/>
        </a:p>
      </dgm:t>
    </dgm:pt>
    <dgm:pt modelId="{09A43D06-B9DD-4338-8801-2D8CA0135DB2}" type="sibTrans" cxnId="{9B740905-4D98-4C74-A444-3C6A9C088321}">
      <dgm:prSet phldrT="01" phldr="0"/>
      <dgm:spPr/>
      <dgm:t>
        <a:bodyPr/>
        <a:lstStyle/>
        <a:p>
          <a:r>
            <a:rPr lang="en-US"/>
            <a:t>01</a:t>
          </a:r>
        </a:p>
      </dgm:t>
    </dgm:pt>
    <dgm:pt modelId="{09CB60D8-1852-4C4A-82C5-0EAB061B0704}">
      <dgm:prSet/>
      <dgm:spPr/>
      <dgm:t>
        <a:bodyPr/>
        <a:lstStyle/>
        <a:p>
          <a:r>
            <a:rPr lang="en-US"/>
            <a:t>Missing values.</a:t>
          </a:r>
        </a:p>
      </dgm:t>
    </dgm:pt>
    <dgm:pt modelId="{466EA72E-D004-4B94-A0EB-E66B87131B16}" type="parTrans" cxnId="{F5C66840-FBA0-4E4D-B8F1-E62D436F36D3}">
      <dgm:prSet/>
      <dgm:spPr/>
      <dgm:t>
        <a:bodyPr/>
        <a:lstStyle/>
        <a:p>
          <a:endParaRPr lang="en-US"/>
        </a:p>
      </dgm:t>
    </dgm:pt>
    <dgm:pt modelId="{5F8C1C6A-2B93-43C2-A89E-573C1C38704F}" type="sibTrans" cxnId="{F5C66840-FBA0-4E4D-B8F1-E62D436F36D3}">
      <dgm:prSet/>
      <dgm:spPr/>
      <dgm:t>
        <a:bodyPr/>
        <a:lstStyle/>
        <a:p>
          <a:endParaRPr lang="en-US"/>
        </a:p>
      </dgm:t>
    </dgm:pt>
    <dgm:pt modelId="{1664C778-62CC-4625-8E50-4C55E4BC48E5}">
      <dgm:prSet/>
      <dgm:spPr/>
      <dgm:t>
        <a:bodyPr/>
        <a:lstStyle/>
        <a:p>
          <a:r>
            <a:rPr lang="en-US"/>
            <a:t>Labeled incorrectly.</a:t>
          </a:r>
        </a:p>
      </dgm:t>
    </dgm:pt>
    <dgm:pt modelId="{3B8038B9-1932-42CA-B2C2-32BE4B9C627B}" type="parTrans" cxnId="{DEE0C11A-0092-4176-99ED-E8B7370F85FE}">
      <dgm:prSet/>
      <dgm:spPr/>
      <dgm:t>
        <a:bodyPr/>
        <a:lstStyle/>
        <a:p>
          <a:endParaRPr lang="en-US"/>
        </a:p>
      </dgm:t>
    </dgm:pt>
    <dgm:pt modelId="{151BD252-618C-4DF9-9619-746A1EB4CD45}" type="sibTrans" cxnId="{DEE0C11A-0092-4176-99ED-E8B7370F85FE}">
      <dgm:prSet/>
      <dgm:spPr/>
      <dgm:t>
        <a:bodyPr/>
        <a:lstStyle/>
        <a:p>
          <a:endParaRPr lang="en-US"/>
        </a:p>
      </dgm:t>
    </dgm:pt>
    <dgm:pt modelId="{A04DE402-C4DB-4438-BCC0-5DACA8FF7BA8}">
      <dgm:prSet/>
      <dgm:spPr>
        <a:solidFill>
          <a:schemeClr val="accent5"/>
        </a:solidFill>
      </dgm:spPr>
      <dgm:t>
        <a:bodyPr/>
        <a:lstStyle/>
        <a:p>
          <a:r>
            <a:rPr lang="en-US"/>
            <a:t>What happens where we don’t have labels for training </a:t>
          </a:r>
          <a:r>
            <a:rPr lang="en-US" b="1"/>
            <a:t>at all</a:t>
          </a:r>
          <a:r>
            <a:rPr lang="en-US"/>
            <a:t>?</a:t>
          </a:r>
        </a:p>
      </dgm:t>
    </dgm:pt>
    <dgm:pt modelId="{51FBA404-1C75-4D15-93ED-58FE33C8DC5B}" type="parTrans" cxnId="{4F41063B-A53D-4062-AAAD-687B68E6C79F}">
      <dgm:prSet/>
      <dgm:spPr/>
      <dgm:t>
        <a:bodyPr/>
        <a:lstStyle/>
        <a:p>
          <a:endParaRPr lang="en-US"/>
        </a:p>
      </dgm:t>
    </dgm:pt>
    <dgm:pt modelId="{D20210CF-F51F-4360-8BA8-31FA953B820E}" type="sibTrans" cxnId="{4F41063B-A53D-4062-AAAD-687B68E6C79F}">
      <dgm:prSet phldrT="02" phldr="0"/>
      <dgm:spPr/>
      <dgm:t>
        <a:bodyPr/>
        <a:lstStyle/>
        <a:p>
          <a:r>
            <a:rPr lang="en-US"/>
            <a:t>02</a:t>
          </a:r>
        </a:p>
      </dgm:t>
    </dgm:pt>
    <dgm:pt modelId="{E8E6D947-0963-4BAE-B4D9-A639097ED7E2}" type="pres">
      <dgm:prSet presAssocID="{436D18BE-F9BE-4E1F-AB02-D5C12C117CE6}" presName="Name0" presStyleCnt="0">
        <dgm:presLayoutVars>
          <dgm:animLvl val="lvl"/>
          <dgm:resizeHandles val="exact"/>
        </dgm:presLayoutVars>
      </dgm:prSet>
      <dgm:spPr/>
    </dgm:pt>
    <dgm:pt modelId="{E855020D-7DEE-4B10-B4D1-6EEECE908ADE}" type="pres">
      <dgm:prSet presAssocID="{EBC92C37-2790-48C8-ABC3-DF7A3F0CA423}" presName="compositeNode" presStyleCnt="0">
        <dgm:presLayoutVars>
          <dgm:bulletEnabled val="1"/>
        </dgm:presLayoutVars>
      </dgm:prSet>
      <dgm:spPr/>
    </dgm:pt>
    <dgm:pt modelId="{53F7280B-90F3-4AE0-97DE-EFDC436C380D}" type="pres">
      <dgm:prSet presAssocID="{EBC92C37-2790-48C8-ABC3-DF7A3F0CA423}" presName="bgRect" presStyleLbl="alignNode1" presStyleIdx="0" presStyleCnt="2" custLinFactNeighborX="6112" custLinFactNeighborY="-282"/>
      <dgm:spPr/>
    </dgm:pt>
    <dgm:pt modelId="{6FFF1FEB-2F8F-484B-A78A-70C3C5018849}" type="pres">
      <dgm:prSet presAssocID="{09A43D06-B9DD-4338-8801-2D8CA0135DB2}" presName="sibTransNodeRect" presStyleLbl="alignNode1" presStyleIdx="0" presStyleCnt="2">
        <dgm:presLayoutVars>
          <dgm:chMax val="0"/>
          <dgm:bulletEnabled val="1"/>
        </dgm:presLayoutVars>
      </dgm:prSet>
      <dgm:spPr/>
    </dgm:pt>
    <dgm:pt modelId="{88BAE6BA-917E-4E62-9375-DA322BBEC99E}" type="pres">
      <dgm:prSet presAssocID="{EBC92C37-2790-48C8-ABC3-DF7A3F0CA423}" presName="nodeRect" presStyleLbl="alignNode1" presStyleIdx="0" presStyleCnt="2">
        <dgm:presLayoutVars>
          <dgm:bulletEnabled val="1"/>
        </dgm:presLayoutVars>
      </dgm:prSet>
      <dgm:spPr/>
    </dgm:pt>
    <dgm:pt modelId="{5B9460E0-C8F3-4A70-98E7-F51D72CA2C2B}" type="pres">
      <dgm:prSet presAssocID="{09A43D06-B9DD-4338-8801-2D8CA0135DB2}" presName="sibTrans" presStyleCnt="0"/>
      <dgm:spPr/>
    </dgm:pt>
    <dgm:pt modelId="{C8AAEFA1-18DA-4262-97A2-1C5F94257942}" type="pres">
      <dgm:prSet presAssocID="{A04DE402-C4DB-4438-BCC0-5DACA8FF7BA8}" presName="compositeNode" presStyleCnt="0">
        <dgm:presLayoutVars>
          <dgm:bulletEnabled val="1"/>
        </dgm:presLayoutVars>
      </dgm:prSet>
      <dgm:spPr/>
    </dgm:pt>
    <dgm:pt modelId="{4BAFFF45-5A69-4F2E-9305-26EB7B078D6D}" type="pres">
      <dgm:prSet presAssocID="{A04DE402-C4DB-4438-BCC0-5DACA8FF7BA8}" presName="bgRect" presStyleLbl="alignNode1" presStyleIdx="1" presStyleCnt="2" custLinFactNeighborX="8571" custLinFactNeighborY="-786"/>
      <dgm:spPr/>
    </dgm:pt>
    <dgm:pt modelId="{88C1E71F-F8ED-4BEB-9369-248433792AA4}" type="pres">
      <dgm:prSet presAssocID="{D20210CF-F51F-4360-8BA8-31FA953B820E}" presName="sibTransNodeRect" presStyleLbl="alignNode1" presStyleIdx="1" presStyleCnt="2">
        <dgm:presLayoutVars>
          <dgm:chMax val="0"/>
          <dgm:bulletEnabled val="1"/>
        </dgm:presLayoutVars>
      </dgm:prSet>
      <dgm:spPr/>
    </dgm:pt>
    <dgm:pt modelId="{445713E3-60EB-4F93-B143-866C52A825C2}" type="pres">
      <dgm:prSet presAssocID="{A04DE402-C4DB-4438-BCC0-5DACA8FF7BA8}" presName="nodeRect" presStyleLbl="alignNode1" presStyleIdx="1" presStyleCnt="2">
        <dgm:presLayoutVars>
          <dgm:bulletEnabled val="1"/>
        </dgm:presLayoutVars>
      </dgm:prSet>
      <dgm:spPr/>
    </dgm:pt>
  </dgm:ptLst>
  <dgm:cxnLst>
    <dgm:cxn modelId="{9B740905-4D98-4C74-A444-3C6A9C088321}" srcId="{436D18BE-F9BE-4E1F-AB02-D5C12C117CE6}" destId="{EBC92C37-2790-48C8-ABC3-DF7A3F0CA423}" srcOrd="0" destOrd="0" parTransId="{CF7232EB-2B33-40B9-932A-42381E6FB584}" sibTransId="{09A43D06-B9DD-4338-8801-2D8CA0135DB2}"/>
    <dgm:cxn modelId="{9A5D8B0C-76C5-4F1E-A088-44A8A24F75B0}" type="presOf" srcId="{09A43D06-B9DD-4338-8801-2D8CA0135DB2}" destId="{6FFF1FEB-2F8F-484B-A78A-70C3C5018849}" srcOrd="0" destOrd="0" presId="urn:microsoft.com/office/officeart/2016/7/layout/LinearBlockProcessNumbered"/>
    <dgm:cxn modelId="{DEE0C11A-0092-4176-99ED-E8B7370F85FE}" srcId="{EBC92C37-2790-48C8-ABC3-DF7A3F0CA423}" destId="{1664C778-62CC-4625-8E50-4C55E4BC48E5}" srcOrd="1" destOrd="0" parTransId="{3B8038B9-1932-42CA-B2C2-32BE4B9C627B}" sibTransId="{151BD252-618C-4DF9-9619-746A1EB4CD45}"/>
    <dgm:cxn modelId="{4F41063B-A53D-4062-AAAD-687B68E6C79F}" srcId="{436D18BE-F9BE-4E1F-AB02-D5C12C117CE6}" destId="{A04DE402-C4DB-4438-BCC0-5DACA8FF7BA8}" srcOrd="1" destOrd="0" parTransId="{51FBA404-1C75-4D15-93ED-58FE33C8DC5B}" sibTransId="{D20210CF-F51F-4360-8BA8-31FA953B820E}"/>
    <dgm:cxn modelId="{F5C66840-FBA0-4E4D-B8F1-E62D436F36D3}" srcId="{EBC92C37-2790-48C8-ABC3-DF7A3F0CA423}" destId="{09CB60D8-1852-4C4A-82C5-0EAB061B0704}" srcOrd="0" destOrd="0" parTransId="{466EA72E-D004-4B94-A0EB-E66B87131B16}" sibTransId="{5F8C1C6A-2B93-43C2-A89E-573C1C38704F}"/>
    <dgm:cxn modelId="{365BCF6D-7329-412C-9F9D-E1158BA9651A}" type="presOf" srcId="{EBC92C37-2790-48C8-ABC3-DF7A3F0CA423}" destId="{88BAE6BA-917E-4E62-9375-DA322BBEC99E}" srcOrd="1" destOrd="0" presId="urn:microsoft.com/office/officeart/2016/7/layout/LinearBlockProcessNumbered"/>
    <dgm:cxn modelId="{81ED1152-0405-4EB2-B04D-29F3146728F5}" type="presOf" srcId="{1664C778-62CC-4625-8E50-4C55E4BC48E5}" destId="{88BAE6BA-917E-4E62-9375-DA322BBEC99E}" srcOrd="0" destOrd="2" presId="urn:microsoft.com/office/officeart/2016/7/layout/LinearBlockProcessNumbered"/>
    <dgm:cxn modelId="{D563DF73-1417-404B-A9B0-C68C21F59D2B}" type="presOf" srcId="{EBC92C37-2790-48C8-ABC3-DF7A3F0CA423}" destId="{53F7280B-90F3-4AE0-97DE-EFDC436C380D}" srcOrd="0" destOrd="0" presId="urn:microsoft.com/office/officeart/2016/7/layout/LinearBlockProcessNumbered"/>
    <dgm:cxn modelId="{53767278-6981-436D-9862-63575EE98513}" type="presOf" srcId="{D20210CF-F51F-4360-8BA8-31FA953B820E}" destId="{88C1E71F-F8ED-4BEB-9369-248433792AA4}" srcOrd="0" destOrd="0" presId="urn:microsoft.com/office/officeart/2016/7/layout/LinearBlockProcessNumbered"/>
    <dgm:cxn modelId="{EA9F8A59-CA6E-4A4F-BC67-BBEE81311EFF}" type="presOf" srcId="{09CB60D8-1852-4C4A-82C5-0EAB061B0704}" destId="{88BAE6BA-917E-4E62-9375-DA322BBEC99E}" srcOrd="0" destOrd="1" presId="urn:microsoft.com/office/officeart/2016/7/layout/LinearBlockProcessNumbered"/>
    <dgm:cxn modelId="{013CD293-89CC-49F8-99B4-363A4A0B883B}" type="presOf" srcId="{436D18BE-F9BE-4E1F-AB02-D5C12C117CE6}" destId="{E8E6D947-0963-4BAE-B4D9-A639097ED7E2}" srcOrd="0" destOrd="0" presId="urn:microsoft.com/office/officeart/2016/7/layout/LinearBlockProcessNumbered"/>
    <dgm:cxn modelId="{4316BCA5-DFE9-4BA0-B315-93B9E36A2C4B}" type="presOf" srcId="{A04DE402-C4DB-4438-BCC0-5DACA8FF7BA8}" destId="{4BAFFF45-5A69-4F2E-9305-26EB7B078D6D}" srcOrd="0" destOrd="0" presId="urn:microsoft.com/office/officeart/2016/7/layout/LinearBlockProcessNumbered"/>
    <dgm:cxn modelId="{F2E570E6-1746-4F99-9C8A-921596D8FDB2}" type="presOf" srcId="{A04DE402-C4DB-4438-BCC0-5DACA8FF7BA8}" destId="{445713E3-60EB-4F93-B143-866C52A825C2}" srcOrd="1" destOrd="0" presId="urn:microsoft.com/office/officeart/2016/7/layout/LinearBlockProcessNumbered"/>
    <dgm:cxn modelId="{D3D9B065-8C93-493B-8BB0-073689F1AB4E}" type="presParOf" srcId="{E8E6D947-0963-4BAE-B4D9-A639097ED7E2}" destId="{E855020D-7DEE-4B10-B4D1-6EEECE908ADE}" srcOrd="0" destOrd="0" presId="urn:microsoft.com/office/officeart/2016/7/layout/LinearBlockProcessNumbered"/>
    <dgm:cxn modelId="{D40A18C6-C616-4186-867F-6E2BB70BC3E1}" type="presParOf" srcId="{E855020D-7DEE-4B10-B4D1-6EEECE908ADE}" destId="{53F7280B-90F3-4AE0-97DE-EFDC436C380D}" srcOrd="0" destOrd="0" presId="urn:microsoft.com/office/officeart/2016/7/layout/LinearBlockProcessNumbered"/>
    <dgm:cxn modelId="{2E5A06FB-DC32-4288-B17D-48501858B623}" type="presParOf" srcId="{E855020D-7DEE-4B10-B4D1-6EEECE908ADE}" destId="{6FFF1FEB-2F8F-484B-A78A-70C3C5018849}" srcOrd="1" destOrd="0" presId="urn:microsoft.com/office/officeart/2016/7/layout/LinearBlockProcessNumbered"/>
    <dgm:cxn modelId="{6F3501D7-13C7-4556-A964-816F15222DDD}" type="presParOf" srcId="{E855020D-7DEE-4B10-B4D1-6EEECE908ADE}" destId="{88BAE6BA-917E-4E62-9375-DA322BBEC99E}" srcOrd="2" destOrd="0" presId="urn:microsoft.com/office/officeart/2016/7/layout/LinearBlockProcessNumbered"/>
    <dgm:cxn modelId="{61F50733-13C8-4E78-B8DC-903A560B77F9}" type="presParOf" srcId="{E8E6D947-0963-4BAE-B4D9-A639097ED7E2}" destId="{5B9460E0-C8F3-4A70-98E7-F51D72CA2C2B}" srcOrd="1" destOrd="0" presId="urn:microsoft.com/office/officeart/2016/7/layout/LinearBlockProcessNumbered"/>
    <dgm:cxn modelId="{05B1E0F4-8FEE-46F0-A84D-FE7A42462557}" type="presParOf" srcId="{E8E6D947-0963-4BAE-B4D9-A639097ED7E2}" destId="{C8AAEFA1-18DA-4262-97A2-1C5F94257942}" srcOrd="2" destOrd="0" presId="urn:microsoft.com/office/officeart/2016/7/layout/LinearBlockProcessNumbered"/>
    <dgm:cxn modelId="{7C028F9C-F921-49CE-81E0-E5D46A2C85B8}" type="presParOf" srcId="{C8AAEFA1-18DA-4262-97A2-1C5F94257942}" destId="{4BAFFF45-5A69-4F2E-9305-26EB7B078D6D}" srcOrd="0" destOrd="0" presId="urn:microsoft.com/office/officeart/2016/7/layout/LinearBlockProcessNumbered"/>
    <dgm:cxn modelId="{E186B274-613D-4DAB-BC88-5D9A1470246F}" type="presParOf" srcId="{C8AAEFA1-18DA-4262-97A2-1C5F94257942}" destId="{88C1E71F-F8ED-4BEB-9369-248433792AA4}" srcOrd="1" destOrd="0" presId="urn:microsoft.com/office/officeart/2016/7/layout/LinearBlockProcessNumbered"/>
    <dgm:cxn modelId="{951F10B8-A961-4CD1-877A-1061B4F58969}" type="presParOf" srcId="{C8AAEFA1-18DA-4262-97A2-1C5F94257942}" destId="{445713E3-60EB-4F93-B143-866C52A825C2}"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459B4C-5219-4CEE-9122-28C66F383553}" type="doc">
      <dgm:prSet loTypeId="urn:microsoft.com/office/officeart/2005/8/layout/vProcess5" loCatId="process" qsTypeId="urn:microsoft.com/office/officeart/2005/8/quickstyle/simple3" qsCatId="simple" csTypeId="urn:microsoft.com/office/officeart/2005/8/colors/accent4_2" csCatId="accent4" phldr="1"/>
      <dgm:spPr/>
      <dgm:t>
        <a:bodyPr/>
        <a:lstStyle/>
        <a:p>
          <a:endParaRPr lang="en-US"/>
        </a:p>
      </dgm:t>
    </dgm:pt>
    <dgm:pt modelId="{88D838DE-5226-413C-A227-32ABC8597103}">
      <dgm:prSet custT="1"/>
      <dgm:spPr/>
      <dgm:t>
        <a:bodyPr/>
        <a:lstStyle/>
        <a:p>
          <a:r>
            <a:rPr lang="en-US" sz="2800" dirty="0"/>
            <a:t>Learning the identity function seems trivial, but with added constraints on the network (such as limiting the number of hidden neurons or regularization) we can learn information about the structure of the data.</a:t>
          </a:r>
        </a:p>
      </dgm:t>
    </dgm:pt>
    <dgm:pt modelId="{1256999C-2922-4CB0-80F3-CA081DD2AB96}" type="parTrans" cxnId="{01A10471-D6F0-4CC4-B179-BB7B1C02DDA9}">
      <dgm:prSet/>
      <dgm:spPr/>
      <dgm:t>
        <a:bodyPr/>
        <a:lstStyle/>
        <a:p>
          <a:endParaRPr lang="en-US"/>
        </a:p>
      </dgm:t>
    </dgm:pt>
    <dgm:pt modelId="{47E4C705-8C43-433A-8B6D-F4F978CFDD93}" type="sibTrans" cxnId="{01A10471-D6F0-4CC4-B179-BB7B1C02DDA9}">
      <dgm:prSet/>
      <dgm:spPr/>
      <dgm:t>
        <a:bodyPr/>
        <a:lstStyle/>
        <a:p>
          <a:endParaRPr lang="en-US"/>
        </a:p>
      </dgm:t>
    </dgm:pt>
    <dgm:pt modelId="{FCD782DF-70F6-470D-AAFB-29394A44DC52}">
      <dgm:prSet/>
      <dgm:spPr/>
      <dgm:t>
        <a:bodyPr/>
        <a:lstStyle/>
        <a:p>
          <a:r>
            <a:rPr lang="en-US"/>
            <a:t>Trying to capture the distribution of the data (data specific!)</a:t>
          </a:r>
        </a:p>
      </dgm:t>
    </dgm:pt>
    <dgm:pt modelId="{695409AC-6E40-4E09-B619-877798708D4F}" type="parTrans" cxnId="{E6487526-B477-48F7-9C6E-A22EAAA2C43A}">
      <dgm:prSet/>
      <dgm:spPr/>
      <dgm:t>
        <a:bodyPr/>
        <a:lstStyle/>
        <a:p>
          <a:endParaRPr lang="en-US"/>
        </a:p>
      </dgm:t>
    </dgm:pt>
    <dgm:pt modelId="{A76DA443-C527-46B8-8C16-FECA3C19E799}" type="sibTrans" cxnId="{E6487526-B477-48F7-9C6E-A22EAAA2C43A}">
      <dgm:prSet/>
      <dgm:spPr/>
      <dgm:t>
        <a:bodyPr/>
        <a:lstStyle/>
        <a:p>
          <a:endParaRPr lang="en-US"/>
        </a:p>
      </dgm:t>
    </dgm:pt>
    <dgm:pt modelId="{D29FB954-7E65-411F-B860-A26928226EFB}" type="pres">
      <dgm:prSet presAssocID="{82459B4C-5219-4CEE-9122-28C66F383553}" presName="outerComposite" presStyleCnt="0">
        <dgm:presLayoutVars>
          <dgm:chMax val="5"/>
          <dgm:dir/>
          <dgm:resizeHandles val="exact"/>
        </dgm:presLayoutVars>
      </dgm:prSet>
      <dgm:spPr/>
    </dgm:pt>
    <dgm:pt modelId="{31C002FF-D227-4F4B-B5AD-DAFC1D461928}" type="pres">
      <dgm:prSet presAssocID="{82459B4C-5219-4CEE-9122-28C66F383553}" presName="dummyMaxCanvas" presStyleCnt="0">
        <dgm:presLayoutVars/>
      </dgm:prSet>
      <dgm:spPr/>
    </dgm:pt>
    <dgm:pt modelId="{FB9EA05C-AFF3-4D79-B50D-505117A57984}" type="pres">
      <dgm:prSet presAssocID="{82459B4C-5219-4CEE-9122-28C66F383553}" presName="TwoNodes_1" presStyleLbl="node1" presStyleIdx="0" presStyleCnt="2" custScaleX="106620" custScaleY="122226" custLinFactNeighborX="-432" custLinFactNeighborY="-20478">
        <dgm:presLayoutVars>
          <dgm:bulletEnabled val="1"/>
        </dgm:presLayoutVars>
      </dgm:prSet>
      <dgm:spPr/>
    </dgm:pt>
    <dgm:pt modelId="{15BCAC0F-A12E-4231-8453-C97EB212DC97}" type="pres">
      <dgm:prSet presAssocID="{82459B4C-5219-4CEE-9122-28C66F383553}" presName="TwoNodes_2" presStyleLbl="node1" presStyleIdx="1" presStyleCnt="2">
        <dgm:presLayoutVars>
          <dgm:bulletEnabled val="1"/>
        </dgm:presLayoutVars>
      </dgm:prSet>
      <dgm:spPr/>
    </dgm:pt>
    <dgm:pt modelId="{4174D112-9131-4752-91FE-B7487F47660F}" type="pres">
      <dgm:prSet presAssocID="{82459B4C-5219-4CEE-9122-28C66F383553}" presName="TwoConn_1-2" presStyleLbl="fgAccFollowNode1" presStyleIdx="0" presStyleCnt="1">
        <dgm:presLayoutVars>
          <dgm:bulletEnabled val="1"/>
        </dgm:presLayoutVars>
      </dgm:prSet>
      <dgm:spPr/>
    </dgm:pt>
    <dgm:pt modelId="{97B04F93-B5CE-4052-A9D0-E6FEF53C92A6}" type="pres">
      <dgm:prSet presAssocID="{82459B4C-5219-4CEE-9122-28C66F383553}" presName="TwoNodes_1_text" presStyleLbl="node1" presStyleIdx="1" presStyleCnt="2">
        <dgm:presLayoutVars>
          <dgm:bulletEnabled val="1"/>
        </dgm:presLayoutVars>
      </dgm:prSet>
      <dgm:spPr/>
    </dgm:pt>
    <dgm:pt modelId="{99124323-50D5-4C3A-B110-2306D51AB0CE}" type="pres">
      <dgm:prSet presAssocID="{82459B4C-5219-4CEE-9122-28C66F383553}" presName="TwoNodes_2_text" presStyleLbl="node1" presStyleIdx="1" presStyleCnt="2">
        <dgm:presLayoutVars>
          <dgm:bulletEnabled val="1"/>
        </dgm:presLayoutVars>
      </dgm:prSet>
      <dgm:spPr/>
    </dgm:pt>
  </dgm:ptLst>
  <dgm:cxnLst>
    <dgm:cxn modelId="{E2532F26-18AA-4EB2-96A8-6FF162D646D6}" type="presOf" srcId="{82459B4C-5219-4CEE-9122-28C66F383553}" destId="{D29FB954-7E65-411F-B860-A26928226EFB}" srcOrd="0" destOrd="0" presId="urn:microsoft.com/office/officeart/2005/8/layout/vProcess5"/>
    <dgm:cxn modelId="{E6487526-B477-48F7-9C6E-A22EAAA2C43A}" srcId="{82459B4C-5219-4CEE-9122-28C66F383553}" destId="{FCD782DF-70F6-470D-AAFB-29394A44DC52}" srcOrd="1" destOrd="0" parTransId="{695409AC-6E40-4E09-B619-877798708D4F}" sibTransId="{A76DA443-C527-46B8-8C16-FECA3C19E799}"/>
    <dgm:cxn modelId="{01A10471-D6F0-4CC4-B179-BB7B1C02DDA9}" srcId="{82459B4C-5219-4CEE-9122-28C66F383553}" destId="{88D838DE-5226-413C-A227-32ABC8597103}" srcOrd="0" destOrd="0" parTransId="{1256999C-2922-4CB0-80F3-CA081DD2AB96}" sibTransId="{47E4C705-8C43-433A-8B6D-F4F978CFDD93}"/>
    <dgm:cxn modelId="{BA15E576-EC09-47A5-803A-848CCC40BF20}" type="presOf" srcId="{FCD782DF-70F6-470D-AAFB-29394A44DC52}" destId="{15BCAC0F-A12E-4231-8453-C97EB212DC97}" srcOrd="0" destOrd="0" presId="urn:microsoft.com/office/officeart/2005/8/layout/vProcess5"/>
    <dgm:cxn modelId="{6A172CB5-EC24-4AB7-99CC-54AC9D47B753}" type="presOf" srcId="{88D838DE-5226-413C-A227-32ABC8597103}" destId="{FB9EA05C-AFF3-4D79-B50D-505117A57984}" srcOrd="0" destOrd="0" presId="urn:microsoft.com/office/officeart/2005/8/layout/vProcess5"/>
    <dgm:cxn modelId="{A147B1D5-2957-43EF-82AB-A270E08063E1}" type="presOf" srcId="{FCD782DF-70F6-470D-AAFB-29394A44DC52}" destId="{99124323-50D5-4C3A-B110-2306D51AB0CE}" srcOrd="1" destOrd="0" presId="urn:microsoft.com/office/officeart/2005/8/layout/vProcess5"/>
    <dgm:cxn modelId="{27B933E0-119A-4A79-A9CF-3E0F3162306B}" type="presOf" srcId="{88D838DE-5226-413C-A227-32ABC8597103}" destId="{97B04F93-B5CE-4052-A9D0-E6FEF53C92A6}" srcOrd="1" destOrd="0" presId="urn:microsoft.com/office/officeart/2005/8/layout/vProcess5"/>
    <dgm:cxn modelId="{CC1C46F9-CFF9-45C0-9829-3252A5AD7E66}" type="presOf" srcId="{47E4C705-8C43-433A-8B6D-F4F978CFDD93}" destId="{4174D112-9131-4752-91FE-B7487F47660F}" srcOrd="0" destOrd="0" presId="urn:microsoft.com/office/officeart/2005/8/layout/vProcess5"/>
    <dgm:cxn modelId="{203FB859-0E6D-43D1-A3A0-4A7F3FCCE7C9}" type="presParOf" srcId="{D29FB954-7E65-411F-B860-A26928226EFB}" destId="{31C002FF-D227-4F4B-B5AD-DAFC1D461928}" srcOrd="0" destOrd="0" presId="urn:microsoft.com/office/officeart/2005/8/layout/vProcess5"/>
    <dgm:cxn modelId="{E3B2B012-D84F-4F45-8C24-C74A45C4F3F8}" type="presParOf" srcId="{D29FB954-7E65-411F-B860-A26928226EFB}" destId="{FB9EA05C-AFF3-4D79-B50D-505117A57984}" srcOrd="1" destOrd="0" presId="urn:microsoft.com/office/officeart/2005/8/layout/vProcess5"/>
    <dgm:cxn modelId="{FF06C8CB-2B99-46C4-B684-FB4DF27790DB}" type="presParOf" srcId="{D29FB954-7E65-411F-B860-A26928226EFB}" destId="{15BCAC0F-A12E-4231-8453-C97EB212DC97}" srcOrd="2" destOrd="0" presId="urn:microsoft.com/office/officeart/2005/8/layout/vProcess5"/>
    <dgm:cxn modelId="{458A6343-DCF8-45C4-BD3C-39AD1ED2C655}" type="presParOf" srcId="{D29FB954-7E65-411F-B860-A26928226EFB}" destId="{4174D112-9131-4752-91FE-B7487F47660F}" srcOrd="3" destOrd="0" presId="urn:microsoft.com/office/officeart/2005/8/layout/vProcess5"/>
    <dgm:cxn modelId="{13C34E3C-6A99-457C-B373-A09D45D7677B}" type="presParOf" srcId="{D29FB954-7E65-411F-B860-A26928226EFB}" destId="{97B04F93-B5CE-4052-A9D0-E6FEF53C92A6}" srcOrd="4" destOrd="0" presId="urn:microsoft.com/office/officeart/2005/8/layout/vProcess5"/>
    <dgm:cxn modelId="{F0C60342-785D-4C58-905E-531A9D767EB4}" type="presParOf" srcId="{D29FB954-7E65-411F-B860-A26928226EFB}" destId="{99124323-50D5-4C3A-B110-2306D51AB0CE}" srcOrd="5"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7280B-90F3-4AE0-97DE-EFDC436C380D}">
      <dsp:nvSpPr>
        <dsp:cNvPr id="0" name=""/>
        <dsp:cNvSpPr/>
      </dsp:nvSpPr>
      <dsp:spPr>
        <a:xfrm>
          <a:off x="307670" y="0"/>
          <a:ext cx="4980872" cy="457220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2000" tIns="0" rIns="492000" bIns="330200" numCol="1" spcCol="1270" anchor="t" anchorCtr="0">
          <a:noAutofit/>
        </a:bodyPr>
        <a:lstStyle/>
        <a:p>
          <a:pPr marL="0" lvl="0" indent="0" algn="l" defTabSz="1155700">
            <a:lnSpc>
              <a:spcPct val="90000"/>
            </a:lnSpc>
            <a:spcBef>
              <a:spcPct val="0"/>
            </a:spcBef>
            <a:spcAft>
              <a:spcPct val="35000"/>
            </a:spcAft>
            <a:buNone/>
          </a:pPr>
          <a:r>
            <a:rPr lang="en-US" sz="2600" kern="1200"/>
            <a:t>What happens when our labels are noisy?</a:t>
          </a:r>
        </a:p>
        <a:p>
          <a:pPr marL="228600" lvl="1" indent="-228600" algn="l" defTabSz="889000">
            <a:lnSpc>
              <a:spcPct val="90000"/>
            </a:lnSpc>
            <a:spcBef>
              <a:spcPct val="0"/>
            </a:spcBef>
            <a:spcAft>
              <a:spcPct val="15000"/>
            </a:spcAft>
            <a:buChar char="•"/>
          </a:pPr>
          <a:r>
            <a:rPr lang="en-US" sz="2000" kern="1200"/>
            <a:t>Missing values.</a:t>
          </a:r>
        </a:p>
        <a:p>
          <a:pPr marL="228600" lvl="1" indent="-228600" algn="l" defTabSz="889000">
            <a:lnSpc>
              <a:spcPct val="90000"/>
            </a:lnSpc>
            <a:spcBef>
              <a:spcPct val="0"/>
            </a:spcBef>
            <a:spcAft>
              <a:spcPct val="15000"/>
            </a:spcAft>
            <a:buChar char="•"/>
          </a:pPr>
          <a:r>
            <a:rPr lang="en-US" sz="2000" kern="1200"/>
            <a:t>Labeled incorrectly.</a:t>
          </a:r>
        </a:p>
      </dsp:txBody>
      <dsp:txXfrm>
        <a:off x="307670" y="1828881"/>
        <a:ext cx="4980872" cy="2743322"/>
      </dsp:txXfrm>
    </dsp:sp>
    <dsp:sp modelId="{6FFF1FEB-2F8F-484B-A78A-70C3C5018849}">
      <dsp:nvSpPr>
        <dsp:cNvPr id="0" name=""/>
        <dsp:cNvSpPr/>
      </dsp:nvSpPr>
      <dsp:spPr>
        <a:xfrm>
          <a:off x="3239" y="0"/>
          <a:ext cx="4980872" cy="1828881"/>
        </a:xfrm>
        <a:prstGeom prst="rect">
          <a:avLst/>
        </a:prstGeom>
        <a:noFill/>
        <a:ln w="6350" cap="flat" cmpd="sng" algn="ctr">
          <a:noFill/>
          <a:prstDash val="solid"/>
          <a:miter lim="800000"/>
        </a:ln>
        <a:effectLst>
          <a:outerShdw blurRad="57150" dist="19050" dir="5400000" algn="ctr" rotWithShape="0">
            <a:srgbClr val="000000">
              <a:alpha val="63000"/>
            </a:srgbClr>
          </a:outerShdw>
        </a:effectLst>
        <a:sp3d/>
      </dsp:spPr>
      <dsp:style>
        <a:lnRef idx="1">
          <a:scrgbClr r="0" g="0" b="0"/>
        </a:lnRef>
        <a:fillRef idx="3">
          <a:scrgbClr r="0" g="0" b="0"/>
        </a:fillRef>
        <a:effectRef idx="3">
          <a:scrgbClr r="0" g="0" b="0"/>
        </a:effectRef>
        <a:fontRef idx="minor">
          <a:schemeClr val="lt1"/>
        </a:fontRef>
      </dsp:style>
      <dsp:txBody>
        <a:bodyPr spcFirstLastPara="0" vert="horz" wrap="square" lIns="492000" tIns="165100" rIns="492000"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p>
      </dsp:txBody>
      <dsp:txXfrm>
        <a:off x="3239" y="0"/>
        <a:ext cx="4980872" cy="1828881"/>
      </dsp:txXfrm>
    </dsp:sp>
    <dsp:sp modelId="{4BAFFF45-5A69-4F2E-9305-26EB7B078D6D}">
      <dsp:nvSpPr>
        <dsp:cNvPr id="0" name=""/>
        <dsp:cNvSpPr/>
      </dsp:nvSpPr>
      <dsp:spPr>
        <a:xfrm>
          <a:off x="5385822" y="0"/>
          <a:ext cx="4980872" cy="4572204"/>
        </a:xfrm>
        <a:prstGeom prst="rect">
          <a:avLst/>
        </a:prstGeom>
        <a:solidFill>
          <a:schemeClr val="accent5"/>
        </a:solidFill>
        <a:ln w="6350" cap="flat" cmpd="sng" algn="ctr">
          <a:solidFill>
            <a:schemeClr val="accent2">
              <a:hueOff val="-1455363"/>
              <a:satOff val="-83928"/>
              <a:lumOff val="8628"/>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2000" tIns="0" rIns="492000" bIns="330200" numCol="1" spcCol="1270" anchor="t" anchorCtr="0">
          <a:noAutofit/>
        </a:bodyPr>
        <a:lstStyle/>
        <a:p>
          <a:pPr marL="0" lvl="0" indent="0" algn="l" defTabSz="1155700">
            <a:lnSpc>
              <a:spcPct val="90000"/>
            </a:lnSpc>
            <a:spcBef>
              <a:spcPct val="0"/>
            </a:spcBef>
            <a:spcAft>
              <a:spcPct val="35000"/>
            </a:spcAft>
            <a:buNone/>
          </a:pPr>
          <a:r>
            <a:rPr lang="en-US" sz="2600" kern="1200"/>
            <a:t>What happens where we don’t have labels for training </a:t>
          </a:r>
          <a:r>
            <a:rPr lang="en-US" sz="2600" b="1" kern="1200"/>
            <a:t>at all</a:t>
          </a:r>
          <a:r>
            <a:rPr lang="en-US" sz="2600" kern="1200"/>
            <a:t>?</a:t>
          </a:r>
        </a:p>
      </dsp:txBody>
      <dsp:txXfrm>
        <a:off x="5385822" y="1828881"/>
        <a:ext cx="4980872" cy="2743322"/>
      </dsp:txXfrm>
    </dsp:sp>
    <dsp:sp modelId="{88C1E71F-F8ED-4BEB-9369-248433792AA4}">
      <dsp:nvSpPr>
        <dsp:cNvPr id="0" name=""/>
        <dsp:cNvSpPr/>
      </dsp:nvSpPr>
      <dsp:spPr>
        <a:xfrm>
          <a:off x="5382582" y="0"/>
          <a:ext cx="4980872" cy="1828881"/>
        </a:xfrm>
        <a:prstGeom prst="rect">
          <a:avLst/>
        </a:prstGeom>
        <a:noFill/>
        <a:ln w="6350" cap="flat" cmpd="sng" algn="ctr">
          <a:noFill/>
          <a:prstDash val="solid"/>
          <a:miter lim="800000"/>
        </a:ln>
        <a:effectLst>
          <a:outerShdw blurRad="57150" dist="19050" dir="5400000" algn="ctr" rotWithShape="0">
            <a:srgbClr val="000000">
              <a:alpha val="63000"/>
            </a:srgbClr>
          </a:outerShdw>
        </a:effectLst>
        <a:sp3d/>
      </dsp:spPr>
      <dsp:style>
        <a:lnRef idx="1">
          <a:scrgbClr r="0" g="0" b="0"/>
        </a:lnRef>
        <a:fillRef idx="3">
          <a:scrgbClr r="0" g="0" b="0"/>
        </a:fillRef>
        <a:effectRef idx="3">
          <a:scrgbClr r="0" g="0" b="0"/>
        </a:effectRef>
        <a:fontRef idx="minor">
          <a:schemeClr val="lt1"/>
        </a:fontRef>
      </dsp:style>
      <dsp:txBody>
        <a:bodyPr spcFirstLastPara="0" vert="horz" wrap="square" lIns="492000" tIns="165100" rIns="492000"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5382582" y="0"/>
        <a:ext cx="4980872" cy="18288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9EA05C-AFF3-4D79-B50D-505117A57984}">
      <dsp:nvSpPr>
        <dsp:cNvPr id="0" name=""/>
        <dsp:cNvSpPr/>
      </dsp:nvSpPr>
      <dsp:spPr>
        <a:xfrm>
          <a:off x="-141867" y="-114179"/>
          <a:ext cx="9139539" cy="2511609"/>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Learning the identity function seems trivial, but with added constraints on the network (such as limiting the number of hidden neurons or regularization) we can learn information about the structure of the data.</a:t>
          </a:r>
        </a:p>
      </dsp:txBody>
      <dsp:txXfrm>
        <a:off x="-68304" y="-40616"/>
        <a:ext cx="6856262" cy="2364483"/>
      </dsp:txXfrm>
    </dsp:sp>
    <dsp:sp modelId="{15BCAC0F-A12E-4231-8453-C97EB212DC97}">
      <dsp:nvSpPr>
        <dsp:cNvPr id="0" name=""/>
        <dsp:cNvSpPr/>
      </dsp:nvSpPr>
      <dsp:spPr>
        <a:xfrm>
          <a:off x="1654585" y="2625712"/>
          <a:ext cx="8572068" cy="2054889"/>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Trying to capture the distribution of the data (data specific!)</a:t>
          </a:r>
        </a:p>
      </dsp:txBody>
      <dsp:txXfrm>
        <a:off x="1714771" y="2685898"/>
        <a:ext cx="5603299" cy="1934517"/>
      </dsp:txXfrm>
    </dsp:sp>
    <dsp:sp modelId="{4174D112-9131-4752-91FE-B7487F47660F}">
      <dsp:nvSpPr>
        <dsp:cNvPr id="0" name=""/>
        <dsp:cNvSpPr/>
      </dsp:nvSpPr>
      <dsp:spPr>
        <a:xfrm>
          <a:off x="7378257" y="1729551"/>
          <a:ext cx="1335678" cy="1335678"/>
        </a:xfrm>
        <a:prstGeom prst="downArrow">
          <a:avLst>
            <a:gd name="adj1" fmla="val 55000"/>
            <a:gd name="adj2" fmla="val 45000"/>
          </a:avLst>
        </a:prstGeom>
        <a:solidFill>
          <a:schemeClr val="accent4">
            <a:alpha val="90000"/>
            <a:tint val="40000"/>
            <a:hueOff val="0"/>
            <a:satOff val="0"/>
            <a:lumOff val="0"/>
            <a:alphaOff val="0"/>
          </a:schemeClr>
        </a:solidFill>
        <a:ln w="635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7678785" y="1729551"/>
        <a:ext cx="734622" cy="1005098"/>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00.png>
</file>

<file path=ppt/media/image11.png>
</file>

<file path=ppt/media/image110.png>
</file>

<file path=ppt/media/image12.png>
</file>

<file path=ppt/media/image13.png>
</file>

<file path=ppt/media/image14.png>
</file>

<file path=ppt/media/image15.png>
</file>

<file path=ppt/media/image16.png>
</file>

<file path=ppt/media/image160.png>
</file>

<file path=ppt/media/image17.png>
</file>

<file path=ppt/media/image18.png>
</file>

<file path=ppt/media/image180.png>
</file>

<file path=ppt/media/image19.png>
</file>

<file path=ppt/media/image190.png>
</file>

<file path=ppt/media/image2.png>
</file>

<file path=ppt/media/image20.png>
</file>

<file path=ppt/media/image200.png>
</file>

<file path=ppt/media/image21.png>
</file>

<file path=ppt/media/image22.png>
</file>

<file path=ppt/media/image23.png>
</file>

<file path=ppt/media/image230.png>
</file>

<file path=ppt/media/image24.png>
</file>

<file path=ppt/media/image240.png>
</file>

<file path=ppt/media/image25.png>
</file>

<file path=ppt/media/image250.png>
</file>

<file path=ppt/media/image26.png>
</file>

<file path=ppt/media/image260.png>
</file>

<file path=ppt/media/image27.png>
</file>

<file path=ppt/media/image28.png>
</file>

<file path=ppt/media/image280.png>
</file>

<file path=ppt/media/image29.png>
</file>

<file path=ppt/media/image290.png>
</file>

<file path=ppt/media/image3.png>
</file>

<file path=ppt/media/image30.png>
</file>

<file path=ppt/media/image300.png>
</file>

<file path=ppt/media/image31.png>
</file>

<file path=ppt/media/image32.png>
</file>

<file path=ppt/media/image33.png>
</file>

<file path=ppt/media/image34.png>
</file>

<file path=ppt/media/image342.png>
</file>

<file path=ppt/media/image35.png>
</file>

<file path=ppt/media/image351.png>
</file>

<file path=ppt/media/image36.png>
</file>

<file path=ppt/media/image361.png>
</file>

<file path=ppt/media/image37.gif>
</file>

<file path=ppt/media/image38.gif>
</file>

<file path=ppt/media/image39.gif>
</file>

<file path=ppt/media/image390.png>
</file>

<file path=ppt/media/image4.png>
</file>

<file path=ppt/media/image40.gif>
</file>

<file path=ppt/media/image41.gif>
</file>

<file path=ppt/media/image42.gif>
</file>

<file path=ppt/media/image420.png>
</file>

<file path=ppt/media/image421.png>
</file>

<file path=ppt/media/image43.png>
</file>

<file path=ppt/media/image430.png>
</file>

<file path=ppt/media/image431.png>
</file>

<file path=ppt/media/image432.png>
</file>

<file path=ppt/media/image44.png>
</file>

<file path=ppt/media/image440.png>
</file>

<file path=ppt/media/image45.png>
</file>

<file path=ppt/media/image450.png>
</file>

<file path=ppt/media/image46.png>
</file>

<file path=ppt/media/image47.png>
</file>

<file path=ppt/media/image470.png>
</file>

<file path=ppt/media/image48.png>
</file>

<file path=ppt/media/image480.png>
</file>

<file path=ppt/media/image49.png>
</file>

<file path=ppt/media/image490.png>
</file>

<file path=ppt/media/image491.png>
</file>

<file path=ppt/media/image5.png>
</file>

<file path=ppt/media/image50.png>
</file>

<file path=ppt/media/image51.png>
</file>

<file path=ppt/media/image510.png>
</file>

<file path=ppt/media/image511.png>
</file>

<file path=ppt/media/image52.png>
</file>

<file path=ppt/media/image53.png>
</file>

<file path=ppt/media/image530.png>
</file>

<file path=ppt/media/image54.png>
</file>

<file path=ppt/media/image55.png>
</file>

<file path=ppt/media/image56.png>
</file>

<file path=ppt/media/image560.png>
</file>

<file path=ppt/media/image57.png>
</file>

<file path=ppt/media/image58.png>
</file>

<file path=ppt/media/image59.png>
</file>

<file path=ppt/media/image6.png>
</file>

<file path=ppt/media/image60.png>
</file>

<file path=ppt/media/image61.png>
</file>

<file path=ppt/media/image62.png>
</file>

<file path=ppt/media/image620.png>
</file>

<file path=ppt/media/image63.png>
</file>

<file path=ppt/media/image64.png>
</file>

<file path=ppt/media/image65.png>
</file>

<file path=ppt/media/image66.png>
</file>

<file path=ppt/media/image660.png>
</file>

<file path=ppt/media/image67.png>
</file>

<file path=ppt/media/image670.png>
</file>

<file path=ppt/media/image68.gif>
</file>

<file path=ppt/media/image680.png>
</file>

<file path=ppt/media/image69.png>
</file>

<file path=ppt/media/image690.png>
</file>

<file path=ppt/media/image7.png>
</file>

<file path=ppt/media/image70.png>
</file>

<file path=ppt/media/image71.png>
</file>

<file path=ppt/media/image72.png>
</file>

<file path=ppt/media/image73.png>
</file>

<file path=ppt/media/image74.png>
</file>

<file path=ppt/media/image75.jpe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o-R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85178-DE37-4B4B-9B78-CCBAA613F61E}" type="datetimeFigureOut">
              <a:rPr lang="ro-RO" smtClean="0"/>
              <a:t>05.02.2025</a:t>
            </a:fld>
            <a:endParaRPr lang="ro-R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o-R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o-R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16AFEB-0704-7641-AA18-DDBDEF1E9F9C}" type="slidenum">
              <a:rPr lang="ro-RO" smtClean="0"/>
              <a:t>‹#›</a:t>
            </a:fld>
            <a:endParaRPr lang="ro-RO"/>
          </a:p>
        </p:txBody>
      </p:sp>
    </p:spTree>
    <p:extLst>
      <p:ext uri="{BB962C8B-B14F-4D97-AF65-F5344CB8AC3E}">
        <p14:creationId xmlns:p14="http://schemas.microsoft.com/office/powerpoint/2010/main" val="1033495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07DD8A4E-80D5-E442-8CCA-D5A1F77B1F24}" type="slidenum">
              <a:rPr lang="en-US" smtClean="0"/>
              <a:pPr>
                <a:defRPr/>
              </a:pPr>
              <a:t>1</a:t>
            </a:fld>
            <a:endParaRPr lang="en-US"/>
          </a:p>
        </p:txBody>
      </p:sp>
    </p:spTree>
    <p:extLst>
      <p:ext uri="{BB962C8B-B14F-4D97-AF65-F5344CB8AC3E}">
        <p14:creationId xmlns:p14="http://schemas.microsoft.com/office/powerpoint/2010/main" val="3082577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0413" cy="3427413"/>
          </a:xfrm>
        </p:spPr>
      </p:sp>
      <p:sp>
        <p:nvSpPr>
          <p:cNvPr id="3" name="Notes Placeholder 2"/>
          <p:cNvSpPr>
            <a:spLocks noGrp="1"/>
          </p:cNvSpPr>
          <p:nvPr>
            <p:ph type="body" idx="1"/>
          </p:nvPr>
        </p:nvSpPr>
        <p:spPr/>
        <p:txBody>
          <a:bodyPr/>
          <a:lstStyle/>
          <a:p>
            <a:pPr marL="171450" indent="-171450">
              <a:buFontTx/>
              <a:buChar char="-"/>
            </a:pPr>
            <a:r>
              <a:rPr lang="en-US" sz="1200" kern="1200" dirty="0">
                <a:solidFill>
                  <a:schemeClr val="tx1"/>
                </a:solidFill>
                <a:effectLst/>
                <a:latin typeface="+mn-lt"/>
                <a:ea typeface="+mn-ea"/>
                <a:cs typeface="+mn-cs"/>
              </a:rPr>
              <a:t>We compare our approach with several state-of-the-art methods on three data sets: Avenue, Subway and UMN</a:t>
            </a:r>
          </a:p>
          <a:p>
            <a:pPr marL="171450" indent="-171450">
              <a:buFontTx/>
              <a:buChar char="-"/>
            </a:pPr>
            <a:r>
              <a:rPr lang="en-US" sz="1200" kern="1200" dirty="0">
                <a:solidFill>
                  <a:schemeClr val="tx1"/>
                </a:solidFill>
                <a:effectLst/>
                <a:latin typeface="+mn-lt"/>
                <a:ea typeface="+mn-ea"/>
                <a:cs typeface="+mn-cs"/>
              </a:rPr>
              <a:t>As evaluation metrics, we employ the </a:t>
            </a:r>
            <a:r>
              <a:rPr lang="en-US" sz="1600" dirty="0"/>
              <a:t>Area under the ROC curve (AUC) computed with respect to ground-truth frame-level annotations and, when available, ground-truth pixel-level annotations</a:t>
            </a:r>
          </a:p>
          <a:p>
            <a:pPr marL="171450" indent="-171450">
              <a:buFontTx/>
              <a:buChar char="-"/>
            </a:pPr>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64</a:t>
            </a:fld>
            <a:endParaRPr lang="en-US">
              <a:solidFill>
                <a:prstClr val="black"/>
              </a:solidFill>
              <a:latin typeface="Calibri"/>
            </a:endParaRPr>
          </a:p>
        </p:txBody>
      </p:sp>
    </p:spTree>
    <p:extLst>
      <p:ext uri="{BB962C8B-B14F-4D97-AF65-F5344CB8AC3E}">
        <p14:creationId xmlns:p14="http://schemas.microsoft.com/office/powerpoint/2010/main" val="998366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0413" cy="3427413"/>
          </a:xfrm>
        </p:spPr>
      </p:sp>
      <p:sp>
        <p:nvSpPr>
          <p:cNvPr id="3" name="Notes Placeholder 2"/>
          <p:cNvSpPr>
            <a:spLocks noGrp="1"/>
          </p:cNvSpPr>
          <p:nvPr>
            <p:ph type="body" idx="1"/>
          </p:nvPr>
        </p:nvSpPr>
        <p:spPr/>
        <p:txBody>
          <a:bodyPr/>
          <a:lstStyle/>
          <a:p>
            <a:pPr marL="171450" indent="-171450">
              <a:buFontTx/>
              <a:buChar char="-"/>
            </a:pPr>
            <a:endParaRPr lang="en-US" sz="1200" kern="1200" dirty="0">
              <a:solidFill>
                <a:schemeClr val="tx1"/>
              </a:solidFill>
              <a:effectLst/>
              <a:latin typeface="+mn-lt"/>
              <a:ea typeface="+mn-ea"/>
              <a:cs typeface="+mn-cs"/>
            </a:endParaRPr>
          </a:p>
          <a:p>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65</a:t>
            </a:fld>
            <a:endParaRPr lang="en-US">
              <a:solidFill>
                <a:prstClr val="black"/>
              </a:solidFill>
              <a:latin typeface="Calibri"/>
            </a:endParaRPr>
          </a:p>
        </p:txBody>
      </p:sp>
    </p:spTree>
    <p:extLst>
      <p:ext uri="{BB962C8B-B14F-4D97-AF65-F5344CB8AC3E}">
        <p14:creationId xmlns:p14="http://schemas.microsoft.com/office/powerpoint/2010/main" val="40679317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1237" cy="3427413"/>
          </a:xfrm>
        </p:spPr>
      </p:sp>
      <p:sp>
        <p:nvSpPr>
          <p:cNvPr id="3" name="Notes Placeholder 2"/>
          <p:cNvSpPr>
            <a:spLocks noGrp="1"/>
          </p:cNvSpPr>
          <p:nvPr>
            <p:ph type="body" idx="1"/>
          </p:nvPr>
        </p:nvSpPr>
        <p:spPr/>
        <p:txBody>
          <a:bodyPr/>
          <a:lstStyle/>
          <a:p>
            <a:pPr marL="171450" indent="-171450">
              <a:buFontTx/>
              <a:buChar char="-"/>
            </a:pPr>
            <a:endParaRPr lang="en-US" sz="1200" kern="1200" dirty="0">
              <a:solidFill>
                <a:schemeClr val="tx1"/>
              </a:solidFill>
              <a:effectLst/>
              <a:latin typeface="+mn-lt"/>
              <a:ea typeface="+mn-ea"/>
              <a:cs typeface="+mn-cs"/>
            </a:endParaRPr>
          </a:p>
          <a:p>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66</a:t>
            </a:fld>
            <a:endParaRPr lang="en-US">
              <a:solidFill>
                <a:prstClr val="black"/>
              </a:solidFill>
              <a:latin typeface="Calibri"/>
            </a:endParaRPr>
          </a:p>
        </p:txBody>
      </p:sp>
    </p:spTree>
    <p:extLst>
      <p:ext uri="{BB962C8B-B14F-4D97-AF65-F5344CB8AC3E}">
        <p14:creationId xmlns:p14="http://schemas.microsoft.com/office/powerpoint/2010/main" val="31170806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1237" cy="3427413"/>
          </a:xfrm>
        </p:spPr>
      </p:sp>
      <p:sp>
        <p:nvSpPr>
          <p:cNvPr id="3" name="Notes Placeholder 2"/>
          <p:cNvSpPr>
            <a:spLocks noGrp="1"/>
          </p:cNvSpPr>
          <p:nvPr>
            <p:ph type="body" idx="1"/>
          </p:nvPr>
        </p:nvSpPr>
        <p:spPr/>
        <p:txBody>
          <a:bodyPr/>
          <a:lstStyle/>
          <a:p>
            <a:pPr marL="171450" indent="-171450">
              <a:buFontTx/>
              <a:buChar char="-"/>
            </a:pPr>
            <a:endParaRPr lang="en-US" sz="1200" kern="1200" dirty="0">
              <a:solidFill>
                <a:schemeClr val="tx1"/>
              </a:solidFill>
              <a:effectLst/>
              <a:latin typeface="+mn-lt"/>
              <a:ea typeface="+mn-ea"/>
              <a:cs typeface="+mn-cs"/>
            </a:endParaRPr>
          </a:p>
          <a:p>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67</a:t>
            </a:fld>
            <a:endParaRPr lang="en-US">
              <a:solidFill>
                <a:prstClr val="black"/>
              </a:solidFill>
              <a:latin typeface="Calibri"/>
            </a:endParaRPr>
          </a:p>
        </p:txBody>
      </p:sp>
    </p:spTree>
    <p:extLst>
      <p:ext uri="{BB962C8B-B14F-4D97-AF65-F5344CB8AC3E}">
        <p14:creationId xmlns:p14="http://schemas.microsoft.com/office/powerpoint/2010/main" val="4280027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382588" y="685800"/>
            <a:ext cx="6091237" cy="3427413"/>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a:headEnd type="none" w="med" len="med"/>
            <a:tailEnd type="none" w="med" len="med"/>
          </a:ln>
        </p:spPr>
      </p:sp>
      <p:sp>
        <p:nvSpPr>
          <p:cNvPr id="519" name="Shape 519"/>
          <p:cNvSpPr txBox="1">
            <a:spLocks noGrp="1"/>
          </p:cNvSpPr>
          <p:nvPr>
            <p:ph type="body" idx="1"/>
          </p:nvPr>
        </p:nvSpPr>
        <p:spPr>
          <a:xfrm>
            <a:off x="685800" y="4343400"/>
            <a:ext cx="5484813" cy="4113211"/>
          </a:xfrm>
          <a:prstGeom prst="rect">
            <a:avLst/>
          </a:prstGeom>
          <a:noFill/>
          <a:ln>
            <a:noFill/>
          </a:ln>
        </p:spPr>
        <p:txBody>
          <a:bodyPr lIns="91425" tIns="91425" rIns="91425" bIns="91425" anchor="t" anchorCtr="0">
            <a:noAutofit/>
          </a:bodyPr>
          <a:lstStyle/>
          <a:p>
            <a:pPr marL="0" marR="0" lvl="0" indent="0" algn="l" rtl="0">
              <a:spcBef>
                <a:spcPts val="0"/>
              </a:spcBef>
              <a:spcAft>
                <a:spcPts val="0"/>
              </a:spcAft>
              <a:buClr>
                <a:srgbClr val="000000"/>
              </a:buClr>
              <a:buSzPct val="25000"/>
              <a:buFont typeface="Times New Roman"/>
              <a:buNone/>
            </a:pPr>
            <a:endParaRPr sz="1200" b="0" i="0" u="none" strike="noStrike" cap="none" dirty="0">
              <a:solidFill>
                <a:srgbClr val="000000"/>
              </a:solidFill>
              <a:latin typeface="Times New Roman"/>
              <a:ea typeface="Times New Roman"/>
              <a:cs typeface="Times New Roman"/>
              <a:sym typeface="Times New Roman"/>
            </a:endParaRPr>
          </a:p>
        </p:txBody>
      </p:sp>
      <p:sp>
        <p:nvSpPr>
          <p:cNvPr id="520" name="Shape 520"/>
          <p:cNvSpPr txBox="1">
            <a:spLocks noGrp="1"/>
          </p:cNvSpPr>
          <p:nvPr>
            <p:ph type="sldNum" idx="12"/>
          </p:nvPr>
        </p:nvSpPr>
        <p:spPr>
          <a:xfrm>
            <a:off x="3884612" y="8685213"/>
            <a:ext cx="2970211" cy="455612"/>
          </a:xfrm>
          <a:prstGeom prst="rect">
            <a:avLst/>
          </a:prstGeom>
          <a:noFill/>
          <a:ln>
            <a:noFill/>
          </a:ln>
        </p:spPr>
        <p:txBody>
          <a:bodyPr lIns="90000" tIns="46800" rIns="90000" bIns="46800" anchor="b" anchorCtr="0">
            <a:noAutofit/>
          </a:bodyPr>
          <a:lstStyle/>
          <a:p>
            <a:pPr marL="0" marR="0" lvl="0" indent="0" algn="l" rtl="0">
              <a:lnSpc>
                <a:spcPct val="100000"/>
              </a:lnSpc>
              <a:spcBef>
                <a:spcPts val="0"/>
              </a:spcBef>
              <a:spcAft>
                <a:spcPts val="0"/>
              </a:spcAft>
              <a:buClr>
                <a:srgbClr val="000000"/>
              </a:buClr>
              <a:buSzPct val="25000"/>
              <a:buFont typeface="Calibri"/>
              <a:buNone/>
            </a:pPr>
            <a:fld id="{00000000-1234-1234-1234-123412341234}" type="slidenum">
              <a:rPr lang="en-US" sz="1400" b="0" i="0" u="none" strike="noStrike" cap="none">
                <a:solidFill>
                  <a:srgbClr val="000000"/>
                </a:solidFill>
                <a:latin typeface="Calibri"/>
                <a:ea typeface="Calibri"/>
                <a:cs typeface="Calibri"/>
                <a:sym typeface="Calibri"/>
              </a:rPr>
              <a:t>56</a:t>
            </a:fld>
            <a:endParaRPr lang="en-US" sz="1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562940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1237" cy="3427413"/>
          </a:xfrm>
        </p:spPr>
      </p:sp>
      <p:sp>
        <p:nvSpPr>
          <p:cNvPr id="3" name="Notes Placeholder 2"/>
          <p:cNvSpPr>
            <a:spLocks noGrp="1"/>
          </p:cNvSpPr>
          <p:nvPr>
            <p:ph type="body" idx="1"/>
          </p:nvPr>
        </p:nvSpPr>
        <p:spPr/>
        <p:txBody>
          <a:bodyPr/>
          <a:lstStyle/>
          <a:p>
            <a:pPr marL="0" indent="0">
              <a:buFontTx/>
              <a:buNone/>
            </a:pPr>
            <a:r>
              <a:rPr lang="en-US" sz="1200" kern="1200" baseline="0" dirty="0">
                <a:solidFill>
                  <a:schemeClr val="tx1"/>
                </a:solidFill>
                <a:effectLst/>
                <a:latin typeface="+mn-lt"/>
                <a:ea typeface="+mn-ea"/>
                <a:cs typeface="+mn-cs"/>
              </a:rPr>
              <a:t>Notes:</a:t>
            </a:r>
          </a:p>
          <a:p>
            <a:pPr marL="171450" indent="-171450">
              <a:buFontTx/>
              <a:buChar char="-"/>
            </a:pPr>
            <a:r>
              <a:rPr lang="en-US" sz="1200" kern="1200" baseline="0" dirty="0">
                <a:solidFill>
                  <a:schemeClr val="tx1"/>
                </a:solidFill>
                <a:effectLst/>
                <a:latin typeface="+mn-lt"/>
                <a:ea typeface="+mn-ea"/>
                <a:cs typeface="+mn-cs"/>
              </a:rPr>
              <a:t>The task is ill-defined</a:t>
            </a:r>
          </a:p>
          <a:p>
            <a:pPr marL="0" indent="0">
              <a:buFontTx/>
              <a:buNone/>
            </a:pPr>
            <a:endParaRPr lang="en-US" sz="1200" kern="1200" baseline="0" dirty="0">
              <a:solidFill>
                <a:schemeClr val="tx1"/>
              </a:solidFill>
              <a:effectLst/>
              <a:latin typeface="+mn-lt"/>
              <a:ea typeface="+mn-ea"/>
              <a:cs typeface="+mn-cs"/>
            </a:endParaRPr>
          </a:p>
          <a:p>
            <a:pPr marL="171450" indent="-171450">
              <a:buFontTx/>
              <a:buChar char="-"/>
            </a:pPr>
            <a:endParaRPr lang="en-US" sz="1200" kern="1200" dirty="0">
              <a:solidFill>
                <a:schemeClr val="tx1"/>
              </a:solidFill>
              <a:effectLst/>
              <a:latin typeface="+mn-lt"/>
              <a:ea typeface="+mn-ea"/>
              <a:cs typeface="+mn-cs"/>
            </a:endParaRPr>
          </a:p>
          <a:p>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57</a:t>
            </a:fld>
            <a:endParaRPr lang="en-US">
              <a:solidFill>
                <a:prstClr val="black"/>
              </a:solidFill>
              <a:latin typeface="Calibri"/>
            </a:endParaRPr>
          </a:p>
        </p:txBody>
      </p:sp>
    </p:spTree>
    <p:extLst>
      <p:ext uri="{BB962C8B-B14F-4D97-AF65-F5344CB8AC3E}">
        <p14:creationId xmlns:p14="http://schemas.microsoft.com/office/powerpoint/2010/main" val="2969743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1237" cy="3427413"/>
          </a:xfrm>
        </p:spPr>
      </p:sp>
      <p:sp>
        <p:nvSpPr>
          <p:cNvPr id="3" name="Notes Placeholder 2"/>
          <p:cNvSpPr>
            <a:spLocks noGrp="1"/>
          </p:cNvSpPr>
          <p:nvPr>
            <p:ph type="body" idx="1"/>
          </p:nvPr>
        </p:nvSpPr>
        <p:spPr/>
        <p:txBody>
          <a:bodyPr/>
          <a:lstStyle/>
          <a:p>
            <a:pPr marL="0" indent="0">
              <a:buFontTx/>
              <a:buNone/>
            </a:pPr>
            <a:r>
              <a:rPr lang="en-US" sz="1200" kern="1200" baseline="0" dirty="0">
                <a:solidFill>
                  <a:schemeClr val="tx1"/>
                </a:solidFill>
                <a:effectLst/>
                <a:latin typeface="+mn-lt"/>
                <a:ea typeface="+mn-ea"/>
                <a:cs typeface="+mn-cs"/>
              </a:rPr>
              <a:t>Notes:</a:t>
            </a:r>
          </a:p>
          <a:p>
            <a:pPr marL="171450" indent="-171450">
              <a:buFontTx/>
              <a:buChar char="-"/>
            </a:pPr>
            <a:r>
              <a:rPr lang="en-US" sz="1200" kern="1200" baseline="0" dirty="0">
                <a:solidFill>
                  <a:schemeClr val="tx1"/>
                </a:solidFill>
                <a:effectLst/>
                <a:latin typeface="+mn-lt"/>
                <a:ea typeface="+mn-ea"/>
                <a:cs typeface="+mn-cs"/>
              </a:rPr>
              <a:t>One</a:t>
            </a:r>
          </a:p>
          <a:p>
            <a:pPr marL="171450" indent="-171450">
              <a:buFontTx/>
              <a:buChar char="-"/>
            </a:pPr>
            <a:r>
              <a:rPr lang="en-US" sz="1200" kern="1200" baseline="0" dirty="0">
                <a:solidFill>
                  <a:schemeClr val="tx1"/>
                </a:solidFill>
                <a:effectLst/>
                <a:latin typeface="+mn-lt"/>
                <a:ea typeface="+mn-ea"/>
                <a:cs typeface="+mn-cs"/>
              </a:rPr>
              <a:t>Two</a:t>
            </a:r>
          </a:p>
          <a:p>
            <a:pPr marL="171450" indent="-171450">
              <a:buFontTx/>
              <a:buChar char="-"/>
            </a:pPr>
            <a:endParaRPr lang="en-US" sz="1200" kern="1200" dirty="0">
              <a:solidFill>
                <a:schemeClr val="tx1"/>
              </a:solidFill>
              <a:effectLst/>
              <a:latin typeface="+mn-lt"/>
              <a:ea typeface="+mn-ea"/>
              <a:cs typeface="+mn-cs"/>
            </a:endParaRPr>
          </a:p>
          <a:p>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58</a:t>
            </a:fld>
            <a:endParaRPr lang="en-US">
              <a:solidFill>
                <a:prstClr val="black"/>
              </a:solidFill>
              <a:latin typeface="Calibri"/>
            </a:endParaRPr>
          </a:p>
        </p:txBody>
      </p:sp>
    </p:spTree>
    <p:extLst>
      <p:ext uri="{BB962C8B-B14F-4D97-AF65-F5344CB8AC3E}">
        <p14:creationId xmlns:p14="http://schemas.microsoft.com/office/powerpoint/2010/main" val="25833519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1237" cy="3427413"/>
          </a:xfrm>
        </p:spPr>
      </p:sp>
      <p:sp>
        <p:nvSpPr>
          <p:cNvPr id="3" name="Notes Placeholder 2"/>
          <p:cNvSpPr>
            <a:spLocks noGrp="1"/>
          </p:cNvSpPr>
          <p:nvPr>
            <p:ph type="body" idx="1"/>
          </p:nvPr>
        </p:nvSpPr>
        <p:spPr/>
        <p:txBody>
          <a:bodyPr/>
          <a:lstStyle/>
          <a:p>
            <a:pPr marL="0" indent="0">
              <a:buFontTx/>
              <a:buNone/>
            </a:pPr>
            <a:r>
              <a:rPr lang="en-US" sz="1200" kern="1200" baseline="0" dirty="0">
                <a:solidFill>
                  <a:schemeClr val="tx1"/>
                </a:solidFill>
                <a:effectLst/>
                <a:latin typeface="+mn-lt"/>
                <a:ea typeface="+mn-ea"/>
                <a:cs typeface="+mn-cs"/>
              </a:rPr>
              <a:t>Notes:</a:t>
            </a:r>
          </a:p>
          <a:p>
            <a:pPr marL="171450" indent="-171450">
              <a:buFontTx/>
              <a:buChar char="-"/>
            </a:pPr>
            <a:r>
              <a:rPr lang="en-US" sz="1200" kern="1200" baseline="0" dirty="0">
                <a:solidFill>
                  <a:schemeClr val="tx1"/>
                </a:solidFill>
                <a:effectLst/>
                <a:latin typeface="+mn-lt"/>
                <a:ea typeface="+mn-ea"/>
                <a:cs typeface="+mn-cs"/>
              </a:rPr>
              <a:t>One</a:t>
            </a:r>
          </a:p>
          <a:p>
            <a:pPr marL="171450" indent="-171450">
              <a:buFontTx/>
              <a:buChar char="-"/>
            </a:pPr>
            <a:r>
              <a:rPr lang="en-US" sz="1200" kern="1200" baseline="0" dirty="0">
                <a:solidFill>
                  <a:schemeClr val="tx1"/>
                </a:solidFill>
                <a:effectLst/>
                <a:latin typeface="+mn-lt"/>
                <a:ea typeface="+mn-ea"/>
                <a:cs typeface="+mn-cs"/>
              </a:rPr>
              <a:t>Two</a:t>
            </a:r>
          </a:p>
          <a:p>
            <a:pPr marL="171450" indent="-171450">
              <a:buFontTx/>
              <a:buChar char="-"/>
            </a:pPr>
            <a:endParaRPr lang="en-US" sz="1200" kern="1200" dirty="0">
              <a:solidFill>
                <a:schemeClr val="tx1"/>
              </a:solidFill>
              <a:effectLst/>
              <a:latin typeface="+mn-lt"/>
              <a:ea typeface="+mn-ea"/>
              <a:cs typeface="+mn-cs"/>
            </a:endParaRPr>
          </a:p>
          <a:p>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59</a:t>
            </a:fld>
            <a:endParaRPr lang="en-US">
              <a:solidFill>
                <a:prstClr val="black"/>
              </a:solidFill>
              <a:latin typeface="Calibri"/>
            </a:endParaRPr>
          </a:p>
        </p:txBody>
      </p:sp>
    </p:spTree>
    <p:extLst>
      <p:ext uri="{BB962C8B-B14F-4D97-AF65-F5344CB8AC3E}">
        <p14:creationId xmlns:p14="http://schemas.microsoft.com/office/powerpoint/2010/main" val="1943938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1237" cy="3427413"/>
          </a:xfrm>
        </p:spPr>
      </p:sp>
      <p:sp>
        <p:nvSpPr>
          <p:cNvPr id="3" name="Notes Placeholder 2"/>
          <p:cNvSpPr>
            <a:spLocks noGrp="1"/>
          </p:cNvSpPr>
          <p:nvPr>
            <p:ph type="body" idx="1"/>
          </p:nvPr>
        </p:nvSpPr>
        <p:spPr/>
        <p:txBody>
          <a:bodyPr/>
          <a:lstStyle/>
          <a:p>
            <a:pPr marL="171450" indent="-171450">
              <a:buFontTx/>
              <a:buChar char="-"/>
            </a:pPr>
            <a:r>
              <a:rPr lang="en-US" sz="1200" kern="1200" baseline="0" dirty="0">
                <a:solidFill>
                  <a:schemeClr val="tx1"/>
                </a:solidFill>
                <a:effectLst/>
                <a:latin typeface="+mn-lt"/>
                <a:ea typeface="+mn-ea"/>
                <a:cs typeface="+mn-cs"/>
              </a:rPr>
              <a:t>This figure illustrates our pipeline</a:t>
            </a:r>
          </a:p>
          <a:p>
            <a:pPr marL="171450" marR="0" lvl="0" indent="-171450" algn="l" defTabSz="457200" rtl="0" eaLnBrk="1" fontAlgn="auto" latinLnBrk="0" hangingPunct="1">
              <a:lnSpc>
                <a:spcPct val="100000"/>
              </a:lnSpc>
              <a:spcBef>
                <a:spcPts val="360"/>
              </a:spcBef>
              <a:spcAft>
                <a:spcPts val="0"/>
              </a:spcAft>
              <a:buClr>
                <a:srgbClr val="000000"/>
              </a:buClr>
              <a:buSzTx/>
              <a:buFontTx/>
              <a:buChar char="-"/>
              <a:tabLst/>
              <a:defRPr/>
            </a:pPr>
            <a:r>
              <a:rPr lang="en-US" sz="1200" b="0" i="0" u="none" strike="noStrike" kern="1200" cap="none" dirty="0">
                <a:solidFill>
                  <a:srgbClr val="000000"/>
                </a:solidFill>
                <a:effectLst/>
                <a:latin typeface="Times New Roman"/>
                <a:ea typeface="Times New Roman"/>
                <a:cs typeface="Times New Roman"/>
                <a:sym typeface="Times New Roman"/>
              </a:rPr>
              <a:t>During training, we apply a two-stage outlier detection algorithm based on k-means and one-class SVM</a:t>
            </a:r>
          </a:p>
          <a:p>
            <a:pPr marL="171450" marR="0" lvl="0" indent="-171450" algn="l" defTabSz="457200" rtl="0" eaLnBrk="1" fontAlgn="auto" latinLnBrk="0" hangingPunct="1">
              <a:lnSpc>
                <a:spcPct val="100000"/>
              </a:lnSpc>
              <a:spcBef>
                <a:spcPts val="360"/>
              </a:spcBef>
              <a:spcAft>
                <a:spcPts val="0"/>
              </a:spcAft>
              <a:buClr>
                <a:srgbClr val="000000"/>
              </a:buClr>
              <a:buSzTx/>
              <a:buFontTx/>
              <a:buChar char="-"/>
              <a:tabLst/>
              <a:defRPr/>
            </a:pPr>
            <a:r>
              <a:rPr lang="en-US" sz="1200" b="0" i="0" u="none" strike="noStrike" kern="1200" cap="none" dirty="0">
                <a:solidFill>
                  <a:srgbClr val="000000"/>
                </a:solidFill>
                <a:effectLst/>
                <a:latin typeface="Times New Roman"/>
                <a:ea typeface="Times New Roman"/>
                <a:cs typeface="Times New Roman"/>
                <a:sym typeface="Times New Roman"/>
              </a:rPr>
              <a:t>We eliminate the smaller k-means clusters as outliers, and, for each remaining cluster, we shrink the borders using one-class SVM</a:t>
            </a:r>
          </a:p>
          <a:p>
            <a:pPr marL="171450" marR="0" lvl="0" indent="-171450" algn="l" defTabSz="457200" rtl="0" eaLnBrk="1" fontAlgn="auto" latinLnBrk="0" hangingPunct="1">
              <a:lnSpc>
                <a:spcPct val="100000"/>
              </a:lnSpc>
              <a:spcBef>
                <a:spcPts val="360"/>
              </a:spcBef>
              <a:spcAft>
                <a:spcPts val="0"/>
              </a:spcAft>
              <a:buClr>
                <a:srgbClr val="000000"/>
              </a:buClr>
              <a:buSzTx/>
              <a:buFontTx/>
              <a:buChar char="-"/>
              <a:tabLst/>
              <a:defRPr/>
            </a:pPr>
            <a:r>
              <a:rPr lang="en-US" sz="1200" b="0" i="0" u="none" strike="noStrike" kern="1200" cap="none" dirty="0">
                <a:solidFill>
                  <a:srgbClr val="000000"/>
                </a:solidFill>
                <a:effectLst/>
                <a:latin typeface="Times New Roman"/>
                <a:ea typeface="Times New Roman"/>
                <a:cs typeface="Times New Roman"/>
                <a:sym typeface="Times New Roman"/>
              </a:rPr>
              <a:t>During inference, we label a test sample as abnormal if its maximum normality score among the scores provided by the trained one-class SVM models is negative</a:t>
            </a:r>
            <a:endParaRPr lang="en-US" dirty="0"/>
          </a:p>
          <a:p>
            <a:pPr marL="171450" indent="-171450">
              <a:buFontTx/>
              <a:buChar char="-"/>
            </a:pPr>
            <a:endParaRPr lang="en-US" sz="1200" kern="1200" baseline="0" dirty="0">
              <a:solidFill>
                <a:schemeClr val="tx1"/>
              </a:solidFill>
              <a:effectLst/>
              <a:latin typeface="+mn-lt"/>
              <a:ea typeface="+mn-ea"/>
              <a:cs typeface="+mn-cs"/>
            </a:endParaRPr>
          </a:p>
          <a:p>
            <a:pPr marL="0" indent="0">
              <a:buFontTx/>
              <a:buNone/>
            </a:pPr>
            <a:endParaRPr lang="en-US" sz="1200" kern="1200" baseline="0" dirty="0">
              <a:solidFill>
                <a:schemeClr val="tx1"/>
              </a:solidFill>
              <a:effectLst/>
              <a:latin typeface="+mn-lt"/>
              <a:ea typeface="+mn-ea"/>
              <a:cs typeface="+mn-cs"/>
            </a:endParaRPr>
          </a:p>
          <a:p>
            <a:pPr marL="171450" indent="-171450">
              <a:buFontTx/>
              <a:buChar char="-"/>
            </a:pPr>
            <a:endParaRPr lang="en-US" sz="1200" kern="1200" dirty="0">
              <a:solidFill>
                <a:schemeClr val="tx1"/>
              </a:solidFill>
              <a:effectLst/>
              <a:latin typeface="+mn-lt"/>
              <a:ea typeface="+mn-ea"/>
              <a:cs typeface="+mn-cs"/>
            </a:endParaRPr>
          </a:p>
          <a:p>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60</a:t>
            </a:fld>
            <a:endParaRPr lang="en-US">
              <a:solidFill>
                <a:prstClr val="black"/>
              </a:solidFill>
              <a:latin typeface="Calibri"/>
            </a:endParaRPr>
          </a:p>
        </p:txBody>
      </p:sp>
    </p:spTree>
    <p:extLst>
      <p:ext uri="{BB962C8B-B14F-4D97-AF65-F5344CB8AC3E}">
        <p14:creationId xmlns:p14="http://schemas.microsoft.com/office/powerpoint/2010/main" val="6720747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0413" cy="3427413"/>
          </a:xfrm>
        </p:spPr>
      </p:sp>
      <p:sp>
        <p:nvSpPr>
          <p:cNvPr id="3" name="Notes Placeholder 2"/>
          <p:cNvSpPr>
            <a:spLocks noGrp="1"/>
          </p:cNvSpPr>
          <p:nvPr>
            <p:ph type="body" idx="1"/>
          </p:nvPr>
        </p:nvSpPr>
        <p:spPr/>
        <p:txBody>
          <a:bodyPr/>
          <a:lstStyle/>
          <a:p>
            <a:pPr marL="171450" indent="-171450">
              <a:buFontTx/>
              <a:buChar char="-"/>
            </a:pPr>
            <a:endParaRPr lang="en-US" sz="1200" kern="1200" dirty="0">
              <a:solidFill>
                <a:schemeClr val="tx1"/>
              </a:solidFill>
              <a:effectLst/>
              <a:latin typeface="+mn-lt"/>
              <a:ea typeface="+mn-ea"/>
              <a:cs typeface="+mn-cs"/>
            </a:endParaRPr>
          </a:p>
          <a:p>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61</a:t>
            </a:fld>
            <a:endParaRPr lang="en-US">
              <a:solidFill>
                <a:prstClr val="black"/>
              </a:solidFill>
              <a:latin typeface="Calibri"/>
            </a:endParaRPr>
          </a:p>
        </p:txBody>
      </p:sp>
    </p:spTree>
    <p:extLst>
      <p:ext uri="{BB962C8B-B14F-4D97-AF65-F5344CB8AC3E}">
        <p14:creationId xmlns:p14="http://schemas.microsoft.com/office/powerpoint/2010/main" val="3702847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1237" cy="3427413"/>
          </a:xfrm>
        </p:spPr>
      </p:sp>
      <p:sp>
        <p:nvSpPr>
          <p:cNvPr id="3" name="Notes Placeholder 2"/>
          <p:cNvSpPr>
            <a:spLocks noGrp="1"/>
          </p:cNvSpPr>
          <p:nvPr>
            <p:ph type="body" idx="1"/>
          </p:nvPr>
        </p:nvSpPr>
        <p:spPr/>
        <p:txBody>
          <a:bodyPr/>
          <a:lstStyle/>
          <a:p>
            <a:pPr marL="171450" indent="-171450">
              <a:buFontTx/>
              <a:buChar char="-"/>
            </a:pPr>
            <a:r>
              <a:rPr lang="en-US" sz="1200" kern="1200" dirty="0">
                <a:solidFill>
                  <a:schemeClr val="tx1"/>
                </a:solidFill>
                <a:effectLst/>
                <a:latin typeface="+mn-lt"/>
                <a:ea typeface="+mn-ea"/>
                <a:cs typeface="+mn-cs"/>
              </a:rPr>
              <a:t>We compare our approach with several state-of-the-art methods on three data sets: Avenue, Subway and UMN</a:t>
            </a:r>
          </a:p>
          <a:p>
            <a:pPr marL="171450" indent="-171450">
              <a:buFontTx/>
              <a:buChar char="-"/>
            </a:pPr>
            <a:r>
              <a:rPr lang="en-US" sz="1200" kern="1200" dirty="0">
                <a:solidFill>
                  <a:schemeClr val="tx1"/>
                </a:solidFill>
                <a:effectLst/>
                <a:latin typeface="+mn-lt"/>
                <a:ea typeface="+mn-ea"/>
                <a:cs typeface="+mn-cs"/>
              </a:rPr>
              <a:t>As evaluation metrics, we employ the </a:t>
            </a:r>
            <a:r>
              <a:rPr lang="en-US" sz="1600" dirty="0"/>
              <a:t>Area under the ROC curve (AUC) computed with respect to ground-truth frame-level annotations and, when available, ground-truth pixel-level annotations</a:t>
            </a:r>
          </a:p>
          <a:p>
            <a:pPr marL="171450" indent="-171450">
              <a:buFontTx/>
              <a:buChar char="-"/>
            </a:pPr>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62</a:t>
            </a:fld>
            <a:endParaRPr lang="en-US">
              <a:solidFill>
                <a:prstClr val="black"/>
              </a:solidFill>
              <a:latin typeface="Calibri"/>
            </a:endParaRPr>
          </a:p>
        </p:txBody>
      </p:sp>
    </p:spTree>
    <p:extLst>
      <p:ext uri="{BB962C8B-B14F-4D97-AF65-F5344CB8AC3E}">
        <p14:creationId xmlns:p14="http://schemas.microsoft.com/office/powerpoint/2010/main" val="848379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1237" cy="3427413"/>
          </a:xfrm>
        </p:spPr>
      </p:sp>
      <p:sp>
        <p:nvSpPr>
          <p:cNvPr id="3" name="Notes Placeholder 2"/>
          <p:cNvSpPr>
            <a:spLocks noGrp="1"/>
          </p:cNvSpPr>
          <p:nvPr>
            <p:ph type="body" idx="1"/>
          </p:nvPr>
        </p:nvSpPr>
        <p:spPr/>
        <p:txBody>
          <a:bodyPr/>
          <a:lstStyle/>
          <a:p>
            <a:pPr marL="171450" indent="-171450">
              <a:buFontTx/>
              <a:buChar char="-"/>
            </a:pPr>
            <a:r>
              <a:rPr lang="en-US" sz="1200" kern="1200" dirty="0">
                <a:solidFill>
                  <a:schemeClr val="tx1"/>
                </a:solidFill>
                <a:effectLst/>
                <a:latin typeface="+mn-lt"/>
                <a:ea typeface="+mn-ea"/>
                <a:cs typeface="+mn-cs"/>
              </a:rPr>
              <a:t>We compare our approach with several state-of-the-art methods on three data sets: Avenue, Subway and UMN</a:t>
            </a:r>
          </a:p>
          <a:p>
            <a:pPr marL="171450" indent="-171450">
              <a:buFontTx/>
              <a:buChar char="-"/>
            </a:pPr>
            <a:r>
              <a:rPr lang="en-US" sz="1200" kern="1200" dirty="0">
                <a:solidFill>
                  <a:schemeClr val="tx1"/>
                </a:solidFill>
                <a:effectLst/>
                <a:latin typeface="+mn-lt"/>
                <a:ea typeface="+mn-ea"/>
                <a:cs typeface="+mn-cs"/>
              </a:rPr>
              <a:t>As evaluation metrics, we employ the </a:t>
            </a:r>
            <a:r>
              <a:rPr lang="en-US" sz="1600" dirty="0"/>
              <a:t>Area under the ROC curve (AUC) computed with respect to ground-truth frame-level annotations and, when available, ground-truth pixel-level annotations</a:t>
            </a:r>
          </a:p>
          <a:p>
            <a:pPr marL="171450" indent="-171450">
              <a:buFontTx/>
              <a:buChar char="-"/>
            </a:pPr>
            <a:endParaRPr lang="en-US" sz="1600" dirty="0"/>
          </a:p>
          <a:p>
            <a:endParaRPr lang="en-US" sz="1600" baseline="0" dirty="0">
              <a:sym typeface="Wingdings"/>
            </a:endParaRPr>
          </a:p>
        </p:txBody>
      </p:sp>
      <p:sp>
        <p:nvSpPr>
          <p:cNvPr id="4" name="Slide Number Placeholder 3"/>
          <p:cNvSpPr>
            <a:spLocks noGrp="1"/>
          </p:cNvSpPr>
          <p:nvPr>
            <p:ph type="sldNum" sz="quarter" idx="10"/>
          </p:nvPr>
        </p:nvSpPr>
        <p:spPr/>
        <p:txBody>
          <a:bodyPr/>
          <a:lstStyle/>
          <a:p>
            <a:pPr>
              <a:defRPr/>
            </a:pPr>
            <a:fld id="{2AA83664-E739-D54F-8E89-4AD9B19C3ABB}" type="slidenum">
              <a:rPr lang="en-US" smtClean="0">
                <a:solidFill>
                  <a:prstClr val="black"/>
                </a:solidFill>
                <a:latin typeface="Calibri"/>
              </a:rPr>
              <a:pPr>
                <a:defRPr/>
              </a:pPr>
              <a:t>63</a:t>
            </a:fld>
            <a:endParaRPr lang="en-US">
              <a:solidFill>
                <a:prstClr val="black"/>
              </a:solidFill>
              <a:latin typeface="Calibri"/>
            </a:endParaRPr>
          </a:p>
        </p:txBody>
      </p:sp>
    </p:spTree>
    <p:extLst>
      <p:ext uri="{BB962C8B-B14F-4D97-AF65-F5344CB8AC3E}">
        <p14:creationId xmlns:p14="http://schemas.microsoft.com/office/powerpoint/2010/main" val="2657054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1136255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40895434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1461265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3916643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3700256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1861152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1845092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20257268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376086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3511116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DACE64E0-F2EB-4ABA-86E6-6F0747BB6FA5}" type="datetimeFigureOut">
              <a:rPr lang="he-IL" smtClean="0"/>
              <a:t>ז'/שבט/תשפ"ה</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E41C1DD8-96CF-4736-A9E0-9F21D2A39784}" type="slidenum">
              <a:rPr lang="he-IL" smtClean="0"/>
              <a:t>‹#›</a:t>
            </a:fld>
            <a:endParaRPr lang="he-IL"/>
          </a:p>
        </p:txBody>
      </p:sp>
    </p:spTree>
    <p:extLst>
      <p:ext uri="{BB962C8B-B14F-4D97-AF65-F5344CB8AC3E}">
        <p14:creationId xmlns:p14="http://schemas.microsoft.com/office/powerpoint/2010/main" val="2989832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CE64E0-F2EB-4ABA-86E6-6F0747BB6FA5}" type="datetimeFigureOut">
              <a:rPr lang="he-IL" smtClean="0"/>
              <a:t>ז'/שבט/תשפ"ה</a:t>
            </a:fld>
            <a:endParaRPr lang="he-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1C1DD8-96CF-4736-A9E0-9F21D2A39784}" type="slidenum">
              <a:rPr lang="he-IL" smtClean="0"/>
              <a:t>‹#›</a:t>
            </a:fld>
            <a:endParaRPr lang="he-IL"/>
          </a:p>
        </p:txBody>
      </p:sp>
    </p:spTree>
    <p:extLst>
      <p:ext uri="{BB962C8B-B14F-4D97-AF65-F5344CB8AC3E}">
        <p14:creationId xmlns:p14="http://schemas.microsoft.com/office/powerpoint/2010/main" val="1336397285"/>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0.png"/><Relationship Id="rId10" Type="http://schemas.openxmlformats.org/officeDocument/2006/relationships/image" Target="../media/image14.png"/><Relationship Id="rId4" Type="http://schemas.openxmlformats.org/officeDocument/2006/relationships/image" Target="../media/image100.pn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hyperlink" Target="https://cs.stanford.edu/people/karpathy/convnetjs/demo/autoencoder.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8.gif"/><Relationship Id="rId7" Type="http://schemas.openxmlformats.org/officeDocument/2006/relationships/image" Target="../media/image42.gif"/><Relationship Id="rId2" Type="http://schemas.openxmlformats.org/officeDocument/2006/relationships/image" Target="../media/image37.gif"/><Relationship Id="rId1" Type="http://schemas.openxmlformats.org/officeDocument/2006/relationships/slideLayout" Target="../slideLayouts/slideLayout7.xml"/><Relationship Id="rId6" Type="http://schemas.openxmlformats.org/officeDocument/2006/relationships/image" Target="../media/image41.gif"/><Relationship Id="rId5" Type="http://schemas.openxmlformats.org/officeDocument/2006/relationships/image" Target="../media/image40.gif"/><Relationship Id="rId4" Type="http://schemas.openxmlformats.org/officeDocument/2006/relationships/image" Target="../media/image39.gif"/></Relationships>
</file>

<file path=ppt/slides/_rels/slide2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image" Target="../media/image45.png"/><Relationship Id="rId1" Type="http://schemas.openxmlformats.org/officeDocument/2006/relationships/slideLayout" Target="../slideLayouts/slideLayout2.xml"/><Relationship Id="rId6" Type="http://schemas.openxmlformats.org/officeDocument/2006/relationships/image" Target="../media/image49.png"/><Relationship Id="rId11" Type="http://schemas.openxmlformats.org/officeDocument/2006/relationships/image" Target="../media/image54.png"/><Relationship Id="rId5" Type="http://schemas.openxmlformats.org/officeDocument/2006/relationships/image" Target="../media/image48.png"/><Relationship Id="rId10" Type="http://schemas.openxmlformats.org/officeDocument/2006/relationships/image" Target="../media/image53.png"/><Relationship Id="rId4" Type="http://schemas.openxmlformats.org/officeDocument/2006/relationships/image" Target="../media/image47.png"/><Relationship Id="rId9" Type="http://schemas.openxmlformats.org/officeDocument/2006/relationships/image" Target="../media/image52.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9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1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 Id="rId5" Type="http://schemas.openxmlformats.org/officeDocument/2006/relationships/image" Target="../media/image530.png"/><Relationship Id="rId4" Type="http://schemas.openxmlformats.org/officeDocument/2006/relationships/image" Target="../media/image430.png"/></Relationships>
</file>

<file path=ppt/slides/_rels/slide34.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6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9.png"/><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39.xml.rels><?xml version="1.0" encoding="UTF-8" standalone="yes"?>
<Relationships xmlns="http://schemas.openxmlformats.org/package/2006/relationships"><Relationship Id="rId3" Type="http://schemas.openxmlformats.org/officeDocument/2006/relationships/image" Target="../media/image361.png"/><Relationship Id="rId2" Type="http://schemas.openxmlformats.org/officeDocument/2006/relationships/image" Target="../media/image35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62.png"/><Relationship Id="rId7" Type="http://schemas.openxmlformats.org/officeDocument/2006/relationships/image" Target="../media/image200.png"/><Relationship Id="rId2" Type="http://schemas.openxmlformats.org/officeDocument/2006/relationships/image" Target="../media/image342.png"/><Relationship Id="rId1" Type="http://schemas.openxmlformats.org/officeDocument/2006/relationships/slideLayout" Target="../slideLayouts/slideLayout2.xml"/><Relationship Id="rId6" Type="http://schemas.openxmlformats.org/officeDocument/2006/relationships/image" Target="../media/image190.png"/><Relationship Id="rId5" Type="http://schemas.openxmlformats.org/officeDocument/2006/relationships/image" Target="../media/image180.png"/><Relationship Id="rId4" Type="http://schemas.openxmlformats.org/officeDocument/2006/relationships/image" Target="../media/image160.png"/><Relationship Id="rId9" Type="http://schemas.openxmlformats.org/officeDocument/2006/relationships/image" Target="../media/image63.png"/></Relationships>
</file>

<file path=ppt/slides/_rels/slide41.xml.rels><?xml version="1.0" encoding="UTF-8" standalone="yes"?>
<Relationships xmlns="http://schemas.openxmlformats.org/package/2006/relationships"><Relationship Id="rId8" Type="http://schemas.openxmlformats.org/officeDocument/2006/relationships/image" Target="../media/image290.png"/><Relationship Id="rId3" Type="http://schemas.openxmlformats.org/officeDocument/2006/relationships/image" Target="../media/image240.png"/><Relationship Id="rId7" Type="http://schemas.openxmlformats.org/officeDocument/2006/relationships/image" Target="../media/image280.png"/><Relationship Id="rId2" Type="http://schemas.openxmlformats.org/officeDocument/2006/relationships/image" Target="../media/image230.png"/><Relationship Id="rId1" Type="http://schemas.openxmlformats.org/officeDocument/2006/relationships/slideLayout" Target="../slideLayouts/slideLayout2.xml"/><Relationship Id="rId6" Type="http://schemas.openxmlformats.org/officeDocument/2006/relationships/image" Target="../media/image620.png"/><Relationship Id="rId5" Type="http://schemas.openxmlformats.org/officeDocument/2006/relationships/image" Target="../media/image260.png"/><Relationship Id="rId10" Type="http://schemas.openxmlformats.org/officeDocument/2006/relationships/image" Target="../media/image64.png"/><Relationship Id="rId4" Type="http://schemas.openxmlformats.org/officeDocument/2006/relationships/image" Target="../media/image250.png"/><Relationship Id="rId9" Type="http://schemas.openxmlformats.org/officeDocument/2006/relationships/image" Target="../media/image300.png"/></Relationships>
</file>

<file path=ppt/slides/_rels/slide42.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390.png"/><Relationship Id="rId1" Type="http://schemas.openxmlformats.org/officeDocument/2006/relationships/slideLayout" Target="../slideLayouts/slideLayout2.xml"/><Relationship Id="rId5" Type="http://schemas.openxmlformats.org/officeDocument/2006/relationships/image" Target="../media/image421.png"/><Relationship Id="rId4" Type="http://schemas.openxmlformats.org/officeDocument/2006/relationships/image" Target="../media/image66.png"/></Relationships>
</file>

<file path=ppt/slides/_rels/slide43.xml.rels><?xml version="1.0" encoding="UTF-8" standalone="yes"?>
<Relationships xmlns="http://schemas.openxmlformats.org/package/2006/relationships"><Relationship Id="rId3" Type="http://schemas.openxmlformats.org/officeDocument/2006/relationships/image" Target="../media/image432.png"/><Relationship Id="rId2" Type="http://schemas.openxmlformats.org/officeDocument/2006/relationships/image" Target="../media/image66.png"/><Relationship Id="rId1" Type="http://schemas.openxmlformats.org/officeDocument/2006/relationships/slideLayout" Target="../slideLayouts/slideLayout2.xml"/><Relationship Id="rId4" Type="http://schemas.openxmlformats.org/officeDocument/2006/relationships/image" Target="../media/image440.png"/></Relationships>
</file>

<file path=ppt/slides/_rels/slide44.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450.png"/><Relationship Id="rId1" Type="http://schemas.openxmlformats.org/officeDocument/2006/relationships/slideLayout" Target="../slideLayouts/slideLayout2.xml"/><Relationship Id="rId4" Type="http://schemas.openxmlformats.org/officeDocument/2006/relationships/image" Target="../media/image470.png"/></Relationships>
</file>

<file path=ppt/slides/_rels/slide4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480.png"/><Relationship Id="rId1" Type="http://schemas.openxmlformats.org/officeDocument/2006/relationships/slideLayout" Target="../slideLayouts/slideLayout2.xml"/><Relationship Id="rId5" Type="http://schemas.openxmlformats.org/officeDocument/2006/relationships/image" Target="../media/image65.png"/><Relationship Id="rId4" Type="http://schemas.openxmlformats.org/officeDocument/2006/relationships/image" Target="../media/image490.png"/></Relationships>
</file>

<file path=ppt/slides/_rels/slide46.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8.gif"/><Relationship Id="rId1" Type="http://schemas.openxmlformats.org/officeDocument/2006/relationships/slideLayout" Target="../slideLayouts/slideLayout2.xml"/><Relationship Id="rId4" Type="http://schemas.openxmlformats.org/officeDocument/2006/relationships/image" Target="../media/image67.png"/></Relationships>
</file>

<file path=ppt/slides/_rels/slide47.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31.png"/><Relationship Id="rId2" Type="http://schemas.openxmlformats.org/officeDocument/2006/relationships/image" Target="../media/image42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8" Type="http://schemas.openxmlformats.org/officeDocument/2006/relationships/image" Target="../media/image510.png"/><Relationship Id="rId7" Type="http://schemas.openxmlformats.org/officeDocument/2006/relationships/image" Target="../media/image13.png"/><Relationship Id="rId1" Type="http://schemas.openxmlformats.org/officeDocument/2006/relationships/slideLayout" Target="../slideLayouts/slideLayout2.xml"/><Relationship Id="rId10" Type="http://schemas.openxmlformats.org/officeDocument/2006/relationships/image" Target="../media/image670.png"/><Relationship Id="rId4" Type="http://schemas.openxmlformats.org/officeDocument/2006/relationships/image" Target="../media/image100.png"/><Relationship Id="rId9" Type="http://schemas.openxmlformats.org/officeDocument/2006/relationships/image" Target="../media/image660.png"/></Relationships>
</file>

<file path=ppt/slides/_rels/slide52.xml.rels><?xml version="1.0" encoding="UTF-8" standalone="yes"?>
<Relationships xmlns="http://schemas.openxmlformats.org/package/2006/relationships"><Relationship Id="rId8" Type="http://schemas.openxmlformats.org/officeDocument/2006/relationships/image" Target="../media/image510.png"/><Relationship Id="rId13" Type="http://schemas.openxmlformats.org/officeDocument/2006/relationships/image" Target="../media/image72.png"/><Relationship Id="rId7" Type="http://schemas.openxmlformats.org/officeDocument/2006/relationships/image" Target="../media/image13.png"/><Relationship Id="rId12" Type="http://schemas.openxmlformats.org/officeDocument/2006/relationships/image" Target="../media/image71.png"/><Relationship Id="rId1" Type="http://schemas.openxmlformats.org/officeDocument/2006/relationships/slideLayout" Target="../slideLayouts/slideLayout2.xml"/><Relationship Id="rId11" Type="http://schemas.openxmlformats.org/officeDocument/2006/relationships/image" Target="../media/image70.png"/><Relationship Id="rId10" Type="http://schemas.openxmlformats.org/officeDocument/2006/relationships/image" Target="../media/image690.png"/><Relationship Id="rId9" Type="http://schemas.openxmlformats.org/officeDocument/2006/relationships/image" Target="../media/image680.png"/></Relationships>
</file>

<file path=ppt/slides/_rels/slide53.xml.rels><?xml version="1.0" encoding="UTF-8" standalone="yes"?>
<Relationships xmlns="http://schemas.openxmlformats.org/package/2006/relationships"><Relationship Id="rId8" Type="http://schemas.openxmlformats.org/officeDocument/2006/relationships/image" Target="../media/image510.png"/><Relationship Id="rId7" Type="http://schemas.openxmlformats.org/officeDocument/2006/relationships/image" Target="../media/image13.png"/><Relationship Id="rId1" Type="http://schemas.openxmlformats.org/officeDocument/2006/relationships/slideLayout" Target="../slideLayouts/slideLayout2.xml"/><Relationship Id="rId11" Type="http://schemas.openxmlformats.org/officeDocument/2006/relationships/image" Target="../media/image73.png"/><Relationship Id="rId10" Type="http://schemas.openxmlformats.org/officeDocument/2006/relationships/image" Target="../media/image690.png"/><Relationship Id="rId9" Type="http://schemas.openxmlformats.org/officeDocument/2006/relationships/image" Target="../media/image680.png"/></Relationships>
</file>

<file path=ppt/slides/_rels/slide54.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75.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7.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80.png"/></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81.png"/></Relationships>
</file>

<file path=ppt/slides/_rels/slide6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3.png"/><Relationship Id="rId4" Type="http://schemas.openxmlformats.org/officeDocument/2006/relationships/notesSlide" Target="../notesSlides/notesSlide1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381000"/>
            <a:ext cx="7772400" cy="2209800"/>
          </a:xfrm>
        </p:spPr>
        <p:txBody>
          <a:bodyPr>
            <a:normAutofit/>
          </a:bodyPr>
          <a:lstStyle/>
          <a:p>
            <a:r>
              <a:rPr lang="en-US" dirty="0">
                <a:latin typeface="Arial" panose="020B0604020202020204" pitchFamily="34" charset="0"/>
                <a:cs typeface="Arial" panose="020B0604020202020204" pitchFamily="34" charset="0"/>
              </a:rPr>
              <a:t>Autoencoders and Applications</a:t>
            </a:r>
            <a:endParaRPr lang="en-US" sz="3200" dirty="0">
              <a:latin typeface="Arial" panose="020B0604020202020204" pitchFamily="34" charset="0"/>
              <a:cs typeface="Arial" panose="020B0604020202020204" pitchFamily="34" charset="0"/>
            </a:endParaRPr>
          </a:p>
        </p:txBody>
      </p:sp>
      <p:sp>
        <p:nvSpPr>
          <p:cNvPr id="6" name="TextShape 2">
            <a:extLst>
              <a:ext uri="{FF2B5EF4-FFF2-40B4-BE49-F238E27FC236}">
                <a16:creationId xmlns:a16="http://schemas.microsoft.com/office/drawing/2014/main" id="{6FCFFB4E-A04E-794C-816D-51E663DA7A1A}"/>
              </a:ext>
            </a:extLst>
          </p:cNvPr>
          <p:cNvSpPr txBox="1"/>
          <p:nvPr/>
        </p:nvSpPr>
        <p:spPr>
          <a:xfrm>
            <a:off x="1560179" y="2979089"/>
            <a:ext cx="9392523" cy="3497911"/>
          </a:xfrm>
          <a:prstGeom prst="rect">
            <a:avLst/>
          </a:prstGeom>
          <a:noFill/>
          <a:ln>
            <a:noFill/>
          </a:ln>
        </p:spPr>
        <p:txBody>
          <a:bodyPr lIns="0" tIns="0" rIns="0" bIns="0" anchor="ctr"/>
          <a:lstStyle/>
          <a:p>
            <a:pPr algn="ctr">
              <a:spcBef>
                <a:spcPts val="799"/>
              </a:spcBef>
            </a:pPr>
            <a:r>
              <a:rPr lang="en-US" sz="2800" b="0" strike="noStrike" spc="-1" dirty="0">
                <a:solidFill>
                  <a:srgbClr val="000000"/>
                </a:solidFill>
                <a:uFill>
                  <a:solidFill>
                    <a:srgbClr val="FFFFFF"/>
                  </a:solidFill>
                </a:uFill>
                <a:latin typeface="Arial"/>
              </a:rPr>
              <a:t>Radu Ionescu 		Bogdan </a:t>
            </a:r>
            <a:r>
              <a:rPr lang="en-US" sz="2800" b="0" strike="noStrike" spc="-1" dirty="0" err="1">
                <a:solidFill>
                  <a:srgbClr val="000000"/>
                </a:solidFill>
                <a:uFill>
                  <a:solidFill>
                    <a:srgbClr val="FFFFFF"/>
                  </a:solidFill>
                </a:uFill>
                <a:latin typeface="Arial"/>
              </a:rPr>
              <a:t>Alexe</a:t>
            </a:r>
            <a:endParaRPr lang="en-US" sz="2800" b="0" strike="noStrike" spc="-1" dirty="0">
              <a:solidFill>
                <a:srgbClr val="000000"/>
              </a:solidFill>
              <a:uFill>
                <a:solidFill>
                  <a:srgbClr val="FFFFFF"/>
                </a:solidFill>
              </a:uFill>
              <a:latin typeface="Arial"/>
            </a:endParaRPr>
          </a:p>
          <a:p>
            <a:pPr algn="ctr">
              <a:spcBef>
                <a:spcPts val="799"/>
              </a:spcBef>
            </a:pPr>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raducu.ionescu@gmail.com</a:t>
            </a:r>
            <a:r>
              <a:rPr lang="en-US" sz="1800" spc="-1" dirty="0">
                <a:uFill>
                  <a:solidFill>
                    <a:srgbClr val="FFFFFF"/>
                  </a:solidFill>
                </a:uFill>
              </a:rPr>
              <a:t>	 </a:t>
            </a:r>
            <a:r>
              <a:rPr lang="en-US" sz="1800" spc="-1" dirty="0" err="1">
                <a:uFill>
                  <a:solidFill>
                    <a:srgbClr val="FFFFFF"/>
                  </a:solidFill>
                </a:uFill>
              </a:rPr>
              <a:t>bogdan.alexe@fmi.unibuc.ro</a:t>
            </a:r>
            <a:r>
              <a:rPr lang="en-US" sz="1800" spc="-1" dirty="0">
                <a:uFill>
                  <a:solidFill>
                    <a:srgbClr val="FFFFFF"/>
                  </a:solidFill>
                </a:uFill>
              </a:rPr>
              <a:t> </a:t>
            </a:r>
            <a:r>
              <a:rPr lang="en-US" sz="1800" b="0" strike="noStrike" spc="-1" dirty="0">
                <a:solidFill>
                  <a:srgbClr val="000000"/>
                </a:solidFill>
                <a:uFill>
                  <a:solidFill>
                    <a:srgbClr val="FFFFFF"/>
                  </a:solidFill>
                </a:uFill>
                <a:latin typeface="Arial"/>
              </a:rPr>
              <a:t>			</a:t>
            </a:r>
          </a:p>
          <a:p>
            <a:pPr algn="ctr">
              <a:spcBef>
                <a:spcPts val="799"/>
              </a:spcBef>
            </a:pPr>
            <a:endParaRPr lang="en-US" sz="2800" b="0" strike="noStrike" spc="-1" dirty="0">
              <a:solidFill>
                <a:srgbClr val="000000"/>
              </a:solidFill>
              <a:uFill>
                <a:solidFill>
                  <a:srgbClr val="FFFFFF"/>
                </a:solidFill>
              </a:uFill>
              <a:latin typeface="Arial"/>
            </a:endParaRPr>
          </a:p>
          <a:p>
            <a:pPr algn="ctr">
              <a:spcBef>
                <a:spcPts val="799"/>
              </a:spcBef>
            </a:pPr>
            <a:r>
              <a:rPr lang="en-US" sz="2800" b="0" strike="noStrike" spc="-1" dirty="0">
                <a:solidFill>
                  <a:srgbClr val="000000"/>
                </a:solidFill>
                <a:uFill>
                  <a:solidFill>
                    <a:srgbClr val="FFFFFF"/>
                  </a:solidFill>
                </a:uFill>
                <a:latin typeface="Arial"/>
              </a:rPr>
              <a:t>Faculty of Mathematics and Computer Science</a:t>
            </a:r>
          </a:p>
          <a:p>
            <a:pPr algn="ctr">
              <a:spcBef>
                <a:spcPts val="799"/>
              </a:spcBef>
            </a:pPr>
            <a:r>
              <a:rPr lang="en-US" sz="2800" b="0" strike="noStrike" spc="-1" dirty="0">
                <a:solidFill>
                  <a:srgbClr val="000000"/>
                </a:solidFill>
                <a:uFill>
                  <a:solidFill>
                    <a:srgbClr val="FFFFFF"/>
                  </a:solidFill>
                </a:uFill>
                <a:latin typeface="Arial"/>
              </a:rPr>
              <a:t>University of Bucharest</a:t>
            </a:r>
          </a:p>
        </p:txBody>
      </p:sp>
    </p:spTree>
    <p:extLst>
      <p:ext uri="{BB962C8B-B14F-4D97-AF65-F5344CB8AC3E}">
        <p14:creationId xmlns:p14="http://schemas.microsoft.com/office/powerpoint/2010/main" val="310836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CCB02-4EF5-4B50-B3A2-9F94294E9EAF}"/>
              </a:ext>
            </a:extLst>
          </p:cNvPr>
          <p:cNvSpPr>
            <a:spLocks noGrp="1"/>
          </p:cNvSpPr>
          <p:nvPr>
            <p:ph type="title"/>
          </p:nvPr>
        </p:nvSpPr>
        <p:spPr>
          <a:xfrm>
            <a:off x="1066800" y="403103"/>
            <a:ext cx="10058400" cy="630170"/>
          </a:xfrm>
        </p:spPr>
        <p:txBody>
          <a:bodyPr>
            <a:normAutofit fontScale="90000"/>
          </a:bodyPr>
          <a:lstStyle/>
          <a:p>
            <a:pPr algn="ctr"/>
            <a:r>
              <a:rPr lang="en-US" dirty="0">
                <a:latin typeface="Arial" panose="020B0604020202020204" pitchFamily="34" charset="0"/>
                <a:cs typeface="Arial" panose="020B0604020202020204" pitchFamily="34" charset="0"/>
              </a:rPr>
              <a:t>PCA – Principal Component Analysis </a:t>
            </a:r>
            <a:endParaRPr lang="he-IL"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A65E700-C5DA-4B97-B52A-4C435BA250ED}"/>
              </a:ext>
            </a:extLst>
          </p:cNvPr>
          <p:cNvSpPr txBox="1"/>
          <p:nvPr/>
        </p:nvSpPr>
        <p:spPr>
          <a:xfrm>
            <a:off x="311792" y="2093648"/>
            <a:ext cx="5374547" cy="4031873"/>
          </a:xfrm>
          <a:prstGeom prst="rect">
            <a:avLst/>
          </a:prstGeom>
          <a:noFill/>
        </p:spPr>
        <p:txBody>
          <a:bodyPr wrap="square" rtlCol="1">
            <a:spAutoFit/>
          </a:bodyPr>
          <a:lstStyle/>
          <a:p>
            <a:pPr marL="285750" indent="-285750">
              <a:buFontTx/>
              <a:buChar char="-"/>
            </a:pPr>
            <a:r>
              <a:rPr lang="en-US" sz="3200" dirty="0"/>
              <a:t>Statistical approach for data compression and visualization</a:t>
            </a:r>
          </a:p>
          <a:p>
            <a:pPr marL="285750" indent="-285750">
              <a:buFontTx/>
              <a:buChar char="-"/>
            </a:pPr>
            <a:r>
              <a:rPr lang="en-US" sz="3200" dirty="0"/>
              <a:t>Invented by Karl Pearson in 1901</a:t>
            </a:r>
          </a:p>
          <a:p>
            <a:pPr marL="285750" indent="-285750">
              <a:buFontTx/>
              <a:buChar char="-"/>
            </a:pPr>
            <a:endParaRPr lang="en-US" sz="3200" dirty="0"/>
          </a:p>
          <a:p>
            <a:pPr marL="285750" indent="-285750">
              <a:buFontTx/>
              <a:buChar char="-"/>
            </a:pPr>
            <a:r>
              <a:rPr lang="en-US" sz="3200" dirty="0"/>
              <a:t>Weakness: linear components only</a:t>
            </a:r>
          </a:p>
        </p:txBody>
      </p:sp>
      <p:pic>
        <p:nvPicPr>
          <p:cNvPr id="6" name="Picture 5">
            <a:extLst>
              <a:ext uri="{FF2B5EF4-FFF2-40B4-BE49-F238E27FC236}">
                <a16:creationId xmlns:a16="http://schemas.microsoft.com/office/drawing/2014/main" id="{77B9A344-5C6F-4878-A949-0F7824D7A9F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51146"/>
          <a:stretch/>
        </p:blipFill>
        <p:spPr>
          <a:xfrm>
            <a:off x="5924025" y="1327903"/>
            <a:ext cx="5956183" cy="5070921"/>
          </a:xfrm>
          <a:prstGeom prst="rect">
            <a:avLst/>
          </a:prstGeom>
        </p:spPr>
      </p:pic>
    </p:spTree>
    <p:extLst>
      <p:ext uri="{BB962C8B-B14F-4D97-AF65-F5344CB8AC3E}">
        <p14:creationId xmlns:p14="http://schemas.microsoft.com/office/powerpoint/2010/main" val="2775707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45865-3C21-4220-ADC5-E150CFECE263}"/>
              </a:ext>
            </a:extLst>
          </p:cNvPr>
          <p:cNvSpPr>
            <a:spLocks noGrp="1"/>
          </p:cNvSpPr>
          <p:nvPr>
            <p:ph type="title"/>
          </p:nvPr>
        </p:nvSpPr>
        <p:spPr>
          <a:xfrm>
            <a:off x="1024033" y="549275"/>
            <a:ext cx="9720072" cy="723471"/>
          </a:xfrm>
        </p:spPr>
        <p:txBody>
          <a:bodyPr/>
          <a:lstStyle/>
          <a:p>
            <a:pPr algn="ctr"/>
            <a:r>
              <a:rPr lang="en-US" dirty="0">
                <a:latin typeface="Arial" panose="020B0604020202020204" pitchFamily="34" charset="0"/>
                <a:cs typeface="Arial" panose="020B0604020202020204" pitchFamily="34" charset="0"/>
              </a:rPr>
              <a:t>Traditional Autoencoder</a:t>
            </a:r>
            <a:endParaRPr lang="he-IL" dirty="0">
              <a:latin typeface="Arial" panose="020B0604020202020204" pitchFamily="34" charset="0"/>
              <a:cs typeface="Arial" panose="020B0604020202020204" pitchFamily="34" charset="0"/>
            </a:endParaRPr>
          </a:p>
        </p:txBody>
      </p:sp>
      <p:pic>
        <p:nvPicPr>
          <p:cNvPr id="2050" name="Picture 2" descr="http://ufldl.stanford.edu/tutorial/images/Autoencoder636.png">
            <a:extLst>
              <a:ext uri="{FF2B5EF4-FFF2-40B4-BE49-F238E27FC236}">
                <a16:creationId xmlns:a16="http://schemas.microsoft.com/office/drawing/2014/main" id="{EA81A3E7-1070-42B2-9319-31CB6F0DA68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247546" y="1458099"/>
            <a:ext cx="4648105" cy="517583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34AB3C71-268B-465A-B22B-0E3AB851585D}"/>
                  </a:ext>
                </a:extLst>
              </p:cNvPr>
              <p:cNvSpPr txBox="1"/>
              <p:nvPr/>
            </p:nvSpPr>
            <p:spPr>
              <a:xfrm>
                <a:off x="2732321" y="2046873"/>
                <a:ext cx="436228" cy="492443"/>
              </a:xfrm>
              <a:prstGeom prst="rect">
                <a:avLst/>
              </a:prstGeom>
              <a:noFill/>
            </p:spPr>
            <p:txBody>
              <a:bodyPr wrap="square" lIns="0" tIns="0" rIns="0" bIns="0" rtlCol="1">
                <a:spAutoFit/>
              </a:bodyPr>
              <a:lstStyle/>
              <a:p>
                <a:pPr/>
                <a14:m>
                  <m:oMathPara xmlns:m="http://schemas.openxmlformats.org/officeDocument/2006/math">
                    <m:oMathParaPr>
                      <m:jc m:val="centerGroup"/>
                    </m:oMathParaPr>
                    <m:oMath xmlns:m="http://schemas.openxmlformats.org/officeDocument/2006/math">
                      <m:r>
                        <a:rPr lang="he-IL" sz="3200" i="1" smtClean="0">
                          <a:latin typeface="Cambria Math" panose="02040503050406030204" pitchFamily="18" charset="0"/>
                        </a:rPr>
                        <m:t>𝑧</m:t>
                      </m:r>
                    </m:oMath>
                  </m:oMathPara>
                </a14:m>
                <a:endParaRPr lang="he-IL" sz="3200" dirty="0"/>
              </a:p>
            </p:txBody>
          </p:sp>
        </mc:Choice>
        <mc:Fallback xmlns="">
          <p:sp>
            <p:nvSpPr>
              <p:cNvPr id="4" name="TextBox 3">
                <a:extLst>
                  <a:ext uri="{FF2B5EF4-FFF2-40B4-BE49-F238E27FC236}">
                    <a16:creationId xmlns:a16="http://schemas.microsoft.com/office/drawing/2014/main" id="{34AB3C71-268B-465A-B22B-0E3AB851585D}"/>
                  </a:ext>
                </a:extLst>
              </p:cNvPr>
              <p:cNvSpPr txBox="1">
                <a:spLocks noRot="1" noChangeAspect="1" noMove="1" noResize="1" noEditPoints="1" noAdjustHandles="1" noChangeArrowheads="1" noChangeShapeType="1" noTextEdit="1"/>
              </p:cNvSpPr>
              <p:nvPr/>
            </p:nvSpPr>
            <p:spPr>
              <a:xfrm>
                <a:off x="2732321" y="2046873"/>
                <a:ext cx="436228" cy="492443"/>
              </a:xfrm>
              <a:prstGeom prst="rect">
                <a:avLst/>
              </a:prstGeom>
              <a:blipFill>
                <a:blip r:embed="rId3"/>
                <a:stretch>
                  <a:fillRect t="-22500" r="-54286" b="-45000"/>
                </a:stretch>
              </a:blipFill>
            </p:spPr>
            <p:txBody>
              <a:bodyPr/>
              <a:lstStyle/>
              <a:p>
                <a:r>
                  <a:rPr lang="ro-RO">
                    <a:noFill/>
                  </a:rPr>
                  <a:t> </a:t>
                </a:r>
              </a:p>
            </p:txBody>
          </p:sp>
        </mc:Fallback>
      </mc:AlternateContent>
      <p:sp>
        <p:nvSpPr>
          <p:cNvPr id="5" name="TextBox 4">
            <a:extLst>
              <a:ext uri="{FF2B5EF4-FFF2-40B4-BE49-F238E27FC236}">
                <a16:creationId xmlns:a16="http://schemas.microsoft.com/office/drawing/2014/main" id="{8881B7A9-9799-8A47-8370-8BDF132CC915}"/>
              </a:ext>
            </a:extLst>
          </p:cNvPr>
          <p:cNvSpPr txBox="1"/>
          <p:nvPr/>
        </p:nvSpPr>
        <p:spPr>
          <a:xfrm>
            <a:off x="6296351" y="1719572"/>
            <a:ext cx="5561901" cy="3970318"/>
          </a:xfrm>
          <a:prstGeom prst="rect">
            <a:avLst/>
          </a:prstGeom>
          <a:ln w="38100">
            <a:solidFill>
              <a:srgbClr val="0070C0"/>
            </a:solidFill>
          </a:ln>
        </p:spPr>
        <p:style>
          <a:lnRef idx="2">
            <a:schemeClr val="accent3"/>
          </a:lnRef>
          <a:fillRef idx="1">
            <a:schemeClr val="lt1"/>
          </a:fillRef>
          <a:effectRef idx="0">
            <a:schemeClr val="accent3"/>
          </a:effectRef>
          <a:fontRef idx="minor">
            <a:schemeClr val="dk1"/>
          </a:fontRef>
        </p:style>
        <p:txBody>
          <a:bodyPr wrap="square" rtlCol="1">
            <a:spAutoFit/>
          </a:bodyPr>
          <a:lstStyle/>
          <a:p>
            <a:pPr marL="457200" indent="-457200">
              <a:buFont typeface="Wingdings" panose="05000000000000000000" pitchFamily="2" charset="2"/>
              <a:buChar char="§"/>
            </a:pPr>
            <a:r>
              <a:rPr lang="en-US" sz="2800" dirty="0"/>
              <a:t>Unlike the </a:t>
            </a:r>
            <a:r>
              <a:rPr lang="en-US" sz="2800" b="1" dirty="0"/>
              <a:t>PCA</a:t>
            </a:r>
            <a:r>
              <a:rPr lang="en-US" sz="2800" dirty="0"/>
              <a:t> now we can use activation functions to achieve non-linearity.</a:t>
            </a:r>
          </a:p>
          <a:p>
            <a:pPr marL="457200" indent="-457200">
              <a:buFontTx/>
              <a:buChar char="-"/>
            </a:pPr>
            <a:endParaRPr lang="en-US" sz="2800" dirty="0"/>
          </a:p>
          <a:p>
            <a:pPr marL="457200" indent="-457200">
              <a:buFontTx/>
              <a:buChar char="-"/>
            </a:pPr>
            <a:endParaRPr lang="en-US" sz="2800" dirty="0"/>
          </a:p>
          <a:p>
            <a:pPr marL="457200" indent="-457200">
              <a:buFont typeface="Wingdings" panose="05000000000000000000" pitchFamily="2" charset="2"/>
              <a:buChar char="§"/>
            </a:pPr>
            <a:r>
              <a:rPr lang="en-US" sz="2800" dirty="0"/>
              <a:t>It has been shown that an AE without activation functions achieves the </a:t>
            </a:r>
            <a:r>
              <a:rPr lang="en-US" sz="2800" b="1" dirty="0"/>
              <a:t>PCA</a:t>
            </a:r>
            <a:r>
              <a:rPr lang="en-US" sz="2800" dirty="0"/>
              <a:t> capacity.</a:t>
            </a:r>
          </a:p>
          <a:p>
            <a:endParaRPr lang="he-IL" sz="2800" dirty="0"/>
          </a:p>
        </p:txBody>
      </p:sp>
    </p:spTree>
    <p:extLst>
      <p:ext uri="{BB962C8B-B14F-4D97-AF65-F5344CB8AC3E}">
        <p14:creationId xmlns:p14="http://schemas.microsoft.com/office/powerpoint/2010/main" val="1680388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3FBCD-8062-4118-B796-FF80DEE4255B}"/>
              </a:ext>
            </a:extLst>
          </p:cNvPr>
          <p:cNvSpPr>
            <a:spLocks noGrp="1"/>
          </p:cNvSpPr>
          <p:nvPr>
            <p:ph type="title"/>
          </p:nvPr>
        </p:nvSpPr>
        <p:spPr>
          <a:xfrm>
            <a:off x="1235675" y="417729"/>
            <a:ext cx="9382689" cy="905530"/>
          </a:xfrm>
        </p:spPr>
        <p:txBody>
          <a:bodyPr/>
          <a:lstStyle/>
          <a:p>
            <a:pPr algn="ctr"/>
            <a:r>
              <a:rPr lang="en-US" dirty="0">
                <a:latin typeface="Arial" panose="020B0604020202020204" pitchFamily="34" charset="0"/>
                <a:cs typeface="Arial" panose="020B0604020202020204" pitchFamily="34" charset="0"/>
              </a:rPr>
              <a:t>Applications</a:t>
            </a:r>
            <a:endParaRPr lang="he-IL"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AD26EB7-696B-4D15-9DA1-ED667F5AE31E}"/>
              </a:ext>
            </a:extLst>
          </p:cNvPr>
          <p:cNvSpPr txBox="1"/>
          <p:nvPr/>
        </p:nvSpPr>
        <p:spPr>
          <a:xfrm>
            <a:off x="476493" y="1878426"/>
            <a:ext cx="7912497" cy="4401205"/>
          </a:xfrm>
          <a:prstGeom prst="rect">
            <a:avLst/>
          </a:prstGeom>
          <a:noFill/>
        </p:spPr>
        <p:txBody>
          <a:bodyPr wrap="square" rtlCol="1">
            <a:spAutoFit/>
          </a:bodyPr>
          <a:lstStyle/>
          <a:p>
            <a:pPr marL="285750" indent="-285750">
              <a:buFontTx/>
              <a:buChar char="-"/>
            </a:pPr>
            <a:r>
              <a:rPr lang="en-US" sz="2800" dirty="0"/>
              <a:t>The autoencoder idea was a part of NN history for decades (</a:t>
            </a:r>
            <a:r>
              <a:rPr lang="en-US" sz="2800" dirty="0" err="1"/>
              <a:t>LeCun</a:t>
            </a:r>
            <a:r>
              <a:rPr lang="en-US" sz="2800" dirty="0"/>
              <a:t> et al, 1987).</a:t>
            </a:r>
          </a:p>
          <a:p>
            <a:pPr marL="285750" indent="-285750">
              <a:buFontTx/>
              <a:buChar char="-"/>
            </a:pPr>
            <a:endParaRPr lang="en-US" sz="2800" dirty="0"/>
          </a:p>
          <a:p>
            <a:pPr marL="285750" indent="-285750">
              <a:buFontTx/>
              <a:buChar char="-"/>
            </a:pPr>
            <a:r>
              <a:rPr lang="en-US" sz="2800" dirty="0"/>
              <a:t>Traditionally an autoencoder is used for dimensionality reduction and feature learning.</a:t>
            </a:r>
          </a:p>
          <a:p>
            <a:pPr marL="285750" indent="-285750">
              <a:buFontTx/>
              <a:buChar char="-"/>
            </a:pPr>
            <a:endParaRPr lang="en-US" sz="2800" dirty="0"/>
          </a:p>
          <a:p>
            <a:pPr marL="285750" indent="-285750">
              <a:buFontTx/>
              <a:buChar char="-"/>
            </a:pPr>
            <a:r>
              <a:rPr lang="en-US" sz="2800" dirty="0"/>
              <a:t>Recently, the connection between autoencoders and latent space modeling has brought autoencoders to the front of generative modeling, as we will see in the next lecture.</a:t>
            </a:r>
            <a:endParaRPr lang="he-IL" sz="2800" dirty="0"/>
          </a:p>
        </p:txBody>
      </p:sp>
      <p:sp>
        <p:nvSpPr>
          <p:cNvPr id="6" name="TextBox 5">
            <a:extLst>
              <a:ext uri="{FF2B5EF4-FFF2-40B4-BE49-F238E27FC236}">
                <a16:creationId xmlns:a16="http://schemas.microsoft.com/office/drawing/2014/main" id="{0BBB92AB-4B40-40FB-8BA3-382437BB932B}"/>
              </a:ext>
            </a:extLst>
          </p:cNvPr>
          <p:cNvSpPr txBox="1"/>
          <p:nvPr/>
        </p:nvSpPr>
        <p:spPr>
          <a:xfrm>
            <a:off x="8193974" y="2625754"/>
            <a:ext cx="3684838" cy="1292662"/>
          </a:xfrm>
          <a:prstGeom prst="rect">
            <a:avLst/>
          </a:prstGeom>
          <a:noFill/>
          <a:ln w="28575">
            <a:solidFill>
              <a:srgbClr val="FF0000"/>
            </a:solidFill>
            <a:prstDash val="solid"/>
          </a:ln>
        </p:spPr>
        <p:txBody>
          <a:bodyPr wrap="square" rtlCol="1">
            <a:spAutoFit/>
          </a:bodyPr>
          <a:lstStyle/>
          <a:p>
            <a:pPr marL="285750" indent="-285750">
              <a:buFont typeface="Arial" panose="020B0604020202020204" pitchFamily="34" charset="0"/>
              <a:buChar char="•"/>
            </a:pPr>
            <a:r>
              <a:rPr lang="en-US" sz="2000" b="1" dirty="0"/>
              <a:t>Not used for compression.</a:t>
            </a:r>
          </a:p>
          <a:p>
            <a:r>
              <a:rPr lang="en-US" sz="2000" b="1" dirty="0"/>
              <a:t>	-Data specific compression.</a:t>
            </a:r>
          </a:p>
          <a:p>
            <a:r>
              <a:rPr lang="en-US" sz="2000" b="1" dirty="0"/>
              <a:t>	-Lossy.</a:t>
            </a:r>
          </a:p>
          <a:p>
            <a:r>
              <a:rPr lang="en-US" dirty="0"/>
              <a:t>	</a:t>
            </a:r>
            <a:endParaRPr lang="he-IL" dirty="0"/>
          </a:p>
        </p:txBody>
      </p:sp>
    </p:spTree>
    <p:extLst>
      <p:ext uri="{BB962C8B-B14F-4D97-AF65-F5344CB8AC3E}">
        <p14:creationId xmlns:p14="http://schemas.microsoft.com/office/powerpoint/2010/main" val="135164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78A00-114B-4627-AA22-06A354207408}"/>
              </a:ext>
            </a:extLst>
          </p:cNvPr>
          <p:cNvSpPr>
            <a:spLocks noGrp="1"/>
          </p:cNvSpPr>
          <p:nvPr>
            <p:ph type="title"/>
          </p:nvPr>
        </p:nvSpPr>
        <p:spPr>
          <a:xfrm>
            <a:off x="851509" y="265498"/>
            <a:ext cx="6513118" cy="931319"/>
          </a:xfrm>
        </p:spPr>
        <p:txBody>
          <a:bodyPr/>
          <a:lstStyle/>
          <a:p>
            <a:r>
              <a:rPr lang="en-US" dirty="0">
                <a:latin typeface="Arial" panose="020B0604020202020204" pitchFamily="34" charset="0"/>
                <a:cs typeface="Arial" panose="020B0604020202020204" pitchFamily="34" charset="0"/>
              </a:rPr>
              <a:t>Simple Idea</a:t>
            </a:r>
            <a:endParaRPr lang="he-IL"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9960A135-8B99-481A-A6D0-3D007AD14698}"/>
                  </a:ext>
                </a:extLst>
              </p:cNvPr>
              <p:cNvSpPr txBox="1"/>
              <p:nvPr/>
            </p:nvSpPr>
            <p:spPr>
              <a:xfrm>
                <a:off x="163585" y="1782829"/>
                <a:ext cx="6763284" cy="5679825"/>
              </a:xfrm>
              <a:prstGeom prst="rect">
                <a:avLst/>
              </a:prstGeom>
              <a:noFill/>
            </p:spPr>
            <p:txBody>
              <a:bodyPr wrap="square" rtlCol="1">
                <a:spAutoFit/>
              </a:bodyPr>
              <a:lstStyle/>
              <a:p>
                <a:pPr marL="342900" indent="-342900">
                  <a:buFontTx/>
                  <a:buChar char="-"/>
                </a:pPr>
                <a:r>
                  <a:rPr lang="en-US" sz="2400" dirty="0"/>
                  <a:t>Given data </a:t>
                </a:r>
                <a14:m>
                  <m:oMath xmlns:m="http://schemas.openxmlformats.org/officeDocument/2006/math">
                    <m:r>
                      <a:rPr lang="he-IL" sz="2400" i="1" dirty="0" smtClean="0">
                        <a:latin typeface="Cambria Math" panose="02040503050406030204" pitchFamily="18" charset="0"/>
                      </a:rPr>
                      <m:t>𝑥</m:t>
                    </m:r>
                  </m:oMath>
                </a14:m>
                <a:r>
                  <a:rPr lang="he-IL" sz="2400" dirty="0"/>
                  <a:t> </a:t>
                </a:r>
                <a:r>
                  <a:rPr lang="en-US" sz="2400" dirty="0"/>
                  <a:t>(no labels) we would like to learn the functions </a:t>
                </a:r>
                <a14:m>
                  <m:oMath xmlns:m="http://schemas.openxmlformats.org/officeDocument/2006/math">
                    <m:r>
                      <a:rPr lang="en-US" sz="2400" i="1">
                        <a:latin typeface="Cambria Math" panose="02040503050406030204" pitchFamily="18" charset="0"/>
                      </a:rPr>
                      <m:t>𝑓</m:t>
                    </m:r>
                  </m:oMath>
                </a14:m>
                <a:r>
                  <a:rPr lang="en-US" sz="2400" dirty="0"/>
                  <a:t> (encoder) and </a:t>
                </a:r>
                <a14:m>
                  <m:oMath xmlns:m="http://schemas.openxmlformats.org/officeDocument/2006/math">
                    <m:r>
                      <a:rPr lang="en-US" sz="2400" i="1" smtClean="0">
                        <a:latin typeface="Cambria Math" panose="02040503050406030204" pitchFamily="18" charset="0"/>
                      </a:rPr>
                      <m:t>𝑔</m:t>
                    </m:r>
                    <m:r>
                      <a:rPr lang="en-US" sz="2400" b="0" i="1" smtClean="0">
                        <a:latin typeface="Cambria Math" panose="02040503050406030204" pitchFamily="18" charset="0"/>
                      </a:rPr>
                      <m:t> </m:t>
                    </m:r>
                  </m:oMath>
                </a14:m>
                <a:r>
                  <a:rPr lang="en-US" sz="2400" dirty="0"/>
                  <a:t>(decoder) where:</a:t>
                </a:r>
              </a:p>
              <a:p>
                <a:endParaRPr lang="en-US" sz="2400" dirty="0"/>
              </a:p>
              <a:p>
                <a:r>
                  <a:rPr lang="en-US" sz="2400" dirty="0"/>
                  <a:t>				</a:t>
                </a:r>
                <a14:m>
                  <m:oMath xmlns:m="http://schemas.openxmlformats.org/officeDocument/2006/math">
                    <m:r>
                      <a:rPr lang="en-US" sz="2400" i="1" dirty="0" smtClean="0">
                        <a:latin typeface="Cambria Math" panose="02040503050406030204" pitchFamily="18" charset="0"/>
                      </a:rPr>
                      <m:t>𝑓</m:t>
                    </m:r>
                    <m:d>
                      <m:dPr>
                        <m:ctrlPr>
                          <a:rPr lang="en-US" sz="2400" i="1" dirty="0" smtClean="0">
                            <a:latin typeface="Cambria Math" panose="02040503050406030204" pitchFamily="18" charset="0"/>
                          </a:rPr>
                        </m:ctrlPr>
                      </m:dPr>
                      <m:e>
                        <m:r>
                          <a:rPr lang="en-US" sz="2400" i="1" dirty="0" smtClean="0">
                            <a:latin typeface="Cambria Math" panose="02040503050406030204" pitchFamily="18" charset="0"/>
                          </a:rPr>
                          <m:t>𝑥</m:t>
                        </m:r>
                      </m:e>
                    </m:d>
                    <m:r>
                      <a:rPr lang="en-US" sz="2400" i="1" dirty="0" smtClean="0">
                        <a:latin typeface="Cambria Math" panose="02040503050406030204" pitchFamily="18" charset="0"/>
                      </a:rPr>
                      <m:t>=</m:t>
                    </m:r>
                    <m:r>
                      <a:rPr lang="en-US" sz="2400" i="1" dirty="0" smtClean="0">
                        <a:latin typeface="Cambria Math" panose="02040503050406030204" pitchFamily="18" charset="0"/>
                      </a:rPr>
                      <m:t>𝑠</m:t>
                    </m:r>
                    <m:d>
                      <m:dPr>
                        <m:ctrlPr>
                          <a:rPr lang="en-US" sz="2400" i="1" dirty="0" smtClean="0">
                            <a:latin typeface="Cambria Math" panose="02040503050406030204" pitchFamily="18" charset="0"/>
                          </a:rPr>
                        </m:ctrlPr>
                      </m:dPr>
                      <m:e>
                        <m:r>
                          <a:rPr lang="en-US" sz="2400" i="1" dirty="0" smtClean="0">
                            <a:latin typeface="Cambria Math" panose="02040503050406030204" pitchFamily="18" charset="0"/>
                          </a:rPr>
                          <m:t>𝑤𝑥</m:t>
                        </m:r>
                        <m:r>
                          <a:rPr lang="en-US" sz="2400" i="1" dirty="0" smtClean="0">
                            <a:latin typeface="Cambria Math" panose="02040503050406030204" pitchFamily="18" charset="0"/>
                          </a:rPr>
                          <m:t>+</m:t>
                        </m:r>
                        <m:r>
                          <a:rPr lang="en-US" sz="2400" i="1" dirty="0" smtClean="0">
                            <a:latin typeface="Cambria Math" panose="02040503050406030204" pitchFamily="18" charset="0"/>
                          </a:rPr>
                          <m:t>𝑏</m:t>
                        </m:r>
                      </m:e>
                    </m:d>
                    <m:r>
                      <a:rPr lang="en-US" sz="2400" i="1" dirty="0" smtClean="0">
                        <a:latin typeface="Cambria Math" panose="02040503050406030204" pitchFamily="18" charset="0"/>
                      </a:rPr>
                      <m:t>=</m:t>
                    </m:r>
                    <m:r>
                      <a:rPr lang="en-US" sz="2400" b="0" i="1" dirty="0" smtClean="0">
                        <a:latin typeface="Cambria Math" panose="02040503050406030204" pitchFamily="18" charset="0"/>
                      </a:rPr>
                      <m:t>𝑧</m:t>
                    </m:r>
                  </m:oMath>
                </a14:m>
                <a:r>
                  <a:rPr lang="en-US" sz="2400" dirty="0"/>
                  <a:t> </a:t>
                </a:r>
              </a:p>
              <a:p>
                <a:r>
                  <a:rPr lang="en-US" sz="2400" dirty="0"/>
                  <a:t>							and </a:t>
                </a:r>
              </a:p>
              <a:p>
                <a:endParaRPr lang="en-US" sz="2400" dirty="0"/>
              </a:p>
              <a:p>
                <a:r>
                  <a:rPr lang="en-US" sz="2400" dirty="0"/>
                  <a:t>				</a:t>
                </a:r>
                <a14:m>
                  <m:oMath xmlns:m="http://schemas.openxmlformats.org/officeDocument/2006/math">
                    <m:r>
                      <a:rPr lang="en-US" sz="2400" i="1" smtClean="0">
                        <a:latin typeface="Cambria Math" panose="02040503050406030204" pitchFamily="18" charset="0"/>
                      </a:rPr>
                      <m:t>𝑔</m:t>
                    </m:r>
                    <m:d>
                      <m:dPr>
                        <m:ctrlPr>
                          <a:rPr lang="en-US" sz="2400" i="1" smtClean="0">
                            <a:latin typeface="Cambria Math" panose="02040503050406030204" pitchFamily="18" charset="0"/>
                          </a:rPr>
                        </m:ctrlPr>
                      </m:dPr>
                      <m:e>
                        <m:r>
                          <a:rPr lang="en-US" sz="2400" b="0" i="1" smtClean="0">
                            <a:latin typeface="Cambria Math" panose="02040503050406030204" pitchFamily="18" charset="0"/>
                          </a:rPr>
                          <m:t>𝑧</m:t>
                        </m:r>
                      </m:e>
                    </m:d>
                    <m:r>
                      <a:rPr lang="en-US" sz="2400" i="0" smtClean="0">
                        <a:latin typeface="Cambria Math" panose="02040503050406030204" pitchFamily="18" charset="0"/>
                      </a:rPr>
                      <m:t>=</m:t>
                    </m:r>
                    <m:r>
                      <a:rPr lang="en-US" sz="2400" i="1" smtClean="0">
                        <a:latin typeface="Cambria Math" panose="02040503050406030204" pitchFamily="18" charset="0"/>
                      </a:rPr>
                      <m:t>𝑠</m:t>
                    </m:r>
                    <m:d>
                      <m:dPr>
                        <m:ctrlPr>
                          <a:rPr lang="en-US" sz="2400" i="1" smtClean="0">
                            <a:latin typeface="Cambria Math" panose="02040503050406030204" pitchFamily="18" charset="0"/>
                          </a:rPr>
                        </m:ctrlPr>
                      </m:dPr>
                      <m:e>
                        <m:sSup>
                          <m:sSupPr>
                            <m:ctrlPr>
                              <a:rPr lang="en-US" sz="2400" i="1" smtClean="0">
                                <a:latin typeface="Cambria Math" panose="02040503050406030204" pitchFamily="18" charset="0"/>
                              </a:rPr>
                            </m:ctrlPr>
                          </m:sSupPr>
                          <m:e>
                            <m:r>
                              <a:rPr lang="en-US" sz="2400" i="1" smtClean="0">
                                <a:latin typeface="Cambria Math" panose="02040503050406030204" pitchFamily="18" charset="0"/>
                              </a:rPr>
                              <m:t>𝑤</m:t>
                            </m:r>
                          </m:e>
                          <m:sup>
                            <m:r>
                              <a:rPr lang="en-US" sz="2400" i="0" smtClean="0">
                                <a:latin typeface="Cambria Math" panose="02040503050406030204" pitchFamily="18" charset="0"/>
                              </a:rPr>
                              <m:t>′</m:t>
                            </m:r>
                          </m:sup>
                        </m:sSup>
                        <m:r>
                          <m:rPr>
                            <m:sty m:val="p"/>
                          </m:rPr>
                          <a:rPr lang="en-US" sz="2400" b="0" i="0" smtClean="0">
                            <a:latin typeface="Cambria Math" panose="02040503050406030204" pitchFamily="18" charset="0"/>
                          </a:rPr>
                          <m:t>z</m:t>
                        </m:r>
                        <m:r>
                          <a:rPr lang="en-US" sz="2400" i="0" smtClean="0">
                            <a:latin typeface="Cambria Math" panose="02040503050406030204" pitchFamily="18" charset="0"/>
                          </a:rPr>
                          <m:t>+</m:t>
                        </m:r>
                        <m:sSup>
                          <m:sSupPr>
                            <m:ctrlPr>
                              <a:rPr lang="en-US" sz="2400" i="1" smtClean="0">
                                <a:latin typeface="Cambria Math" panose="02040503050406030204" pitchFamily="18" charset="0"/>
                              </a:rPr>
                            </m:ctrlPr>
                          </m:sSupPr>
                          <m:e>
                            <m:r>
                              <a:rPr lang="en-US" sz="2400" i="1" smtClean="0">
                                <a:latin typeface="Cambria Math" panose="02040503050406030204" pitchFamily="18" charset="0"/>
                              </a:rPr>
                              <m:t>𝑏</m:t>
                            </m:r>
                          </m:e>
                          <m:sup>
                            <m:r>
                              <a:rPr lang="en-US" sz="2400" i="0" smtClean="0">
                                <a:latin typeface="Cambria Math" panose="02040503050406030204" pitchFamily="18" charset="0"/>
                              </a:rPr>
                              <m:t>′</m:t>
                            </m:r>
                          </m:sup>
                        </m:sSup>
                      </m:e>
                    </m:d>
                    <m:r>
                      <a:rPr lang="en-US" sz="2400" i="0" smtClean="0">
                        <a:latin typeface="Cambria Math" panose="02040503050406030204" pitchFamily="18" charset="0"/>
                      </a:rPr>
                      <m:t>=</m:t>
                    </m:r>
                    <m:acc>
                      <m:accPr>
                        <m:chr m:val="̂"/>
                        <m:ctrlPr>
                          <a:rPr lang="en-US" sz="2400" i="1" smtClean="0">
                            <a:latin typeface="Cambria Math" panose="02040503050406030204" pitchFamily="18" charset="0"/>
                          </a:rPr>
                        </m:ctrlPr>
                      </m:accPr>
                      <m:e>
                        <m:r>
                          <a:rPr lang="en-US" sz="2400" i="1" smtClean="0">
                            <a:latin typeface="Cambria Math" panose="02040503050406030204" pitchFamily="18" charset="0"/>
                          </a:rPr>
                          <m:t>𝑥</m:t>
                        </m:r>
                      </m:e>
                    </m:acc>
                  </m:oMath>
                </a14:m>
                <a:r>
                  <a:rPr lang="en-US" sz="2400" dirty="0"/>
                  <a:t> </a:t>
                </a:r>
              </a:p>
              <a:p>
                <a:endParaRPr lang="en-US" sz="2400" dirty="0"/>
              </a:p>
              <a:p>
                <a:r>
                  <a:rPr lang="en-US" sz="2400" dirty="0"/>
                  <a:t>				s.t </a:t>
                </a:r>
                <a14:m>
                  <m:oMath xmlns:m="http://schemas.openxmlformats.org/officeDocument/2006/math">
                    <m:r>
                      <a:rPr lang="en-US" sz="2400" i="1" dirty="0" smtClean="0">
                        <a:latin typeface="Cambria Math" panose="02040503050406030204" pitchFamily="18" charset="0"/>
                      </a:rPr>
                      <m:t>h</m:t>
                    </m:r>
                    <m:d>
                      <m:dPr>
                        <m:ctrlPr>
                          <a:rPr lang="en-US" sz="2400" i="1" dirty="0" smtClean="0">
                            <a:latin typeface="Cambria Math" panose="02040503050406030204" pitchFamily="18" charset="0"/>
                          </a:rPr>
                        </m:ctrlPr>
                      </m:dPr>
                      <m:e>
                        <m:r>
                          <a:rPr lang="en-US" sz="2400" i="1" dirty="0" smtClean="0">
                            <a:latin typeface="Cambria Math" panose="02040503050406030204" pitchFamily="18" charset="0"/>
                          </a:rPr>
                          <m:t>𝑥</m:t>
                        </m:r>
                      </m:e>
                    </m:d>
                    <m:r>
                      <a:rPr lang="en-US" sz="2400" i="0" dirty="0" smtClean="0">
                        <a:latin typeface="Cambria Math" panose="02040503050406030204" pitchFamily="18" charset="0"/>
                      </a:rPr>
                      <m:t>=</m:t>
                    </m:r>
                    <m:r>
                      <a:rPr lang="en-US" sz="2400" i="1" dirty="0" smtClean="0">
                        <a:latin typeface="Cambria Math" panose="02040503050406030204" pitchFamily="18" charset="0"/>
                      </a:rPr>
                      <m:t>𝑔</m:t>
                    </m:r>
                    <m:d>
                      <m:dPr>
                        <m:ctrlPr>
                          <a:rPr lang="en-US" sz="2400" i="1" dirty="0" smtClean="0">
                            <a:latin typeface="Cambria Math" panose="02040503050406030204" pitchFamily="18" charset="0"/>
                          </a:rPr>
                        </m:ctrlPr>
                      </m:dPr>
                      <m:e>
                        <m:r>
                          <a:rPr lang="en-US" sz="2400" i="1" dirty="0" smtClean="0">
                            <a:latin typeface="Cambria Math" panose="02040503050406030204" pitchFamily="18" charset="0"/>
                          </a:rPr>
                          <m:t>𝑓</m:t>
                        </m:r>
                        <m:d>
                          <m:dPr>
                            <m:ctrlPr>
                              <a:rPr lang="en-US" sz="2400" i="1" dirty="0" smtClean="0">
                                <a:latin typeface="Cambria Math" panose="02040503050406030204" pitchFamily="18" charset="0"/>
                              </a:rPr>
                            </m:ctrlPr>
                          </m:dPr>
                          <m:e>
                            <m:r>
                              <a:rPr lang="en-US" sz="2400" i="1" dirty="0" smtClean="0">
                                <a:latin typeface="Cambria Math" panose="02040503050406030204" pitchFamily="18" charset="0"/>
                              </a:rPr>
                              <m:t>𝑥</m:t>
                            </m:r>
                          </m:e>
                        </m:d>
                      </m:e>
                    </m:d>
                    <m:r>
                      <a:rPr lang="en-US" sz="2400" i="0" dirty="0" smtClean="0">
                        <a:latin typeface="Cambria Math" panose="02040503050406030204" pitchFamily="18" charset="0"/>
                      </a:rPr>
                      <m:t>=</m:t>
                    </m:r>
                    <m:acc>
                      <m:accPr>
                        <m:chr m:val="̂"/>
                        <m:ctrlPr>
                          <a:rPr lang="en-US" sz="2400" i="1" dirty="0" smtClean="0">
                            <a:latin typeface="Cambria Math" panose="02040503050406030204" pitchFamily="18" charset="0"/>
                          </a:rPr>
                        </m:ctrlPr>
                      </m:accPr>
                      <m:e>
                        <m:r>
                          <a:rPr lang="en-US" sz="2400" i="1" dirty="0" smtClean="0">
                            <a:latin typeface="Cambria Math" panose="02040503050406030204" pitchFamily="18" charset="0"/>
                          </a:rPr>
                          <m:t>𝑥</m:t>
                        </m:r>
                      </m:e>
                    </m:acc>
                  </m:oMath>
                </a14:m>
                <a:endParaRPr lang="en-US" sz="2400" dirty="0"/>
              </a:p>
              <a:p>
                <a:r>
                  <a:rPr lang="en-US" sz="2400" dirty="0"/>
                  <a:t> </a:t>
                </a:r>
              </a:p>
              <a:p>
                <a:r>
                  <a:rPr lang="en-US" sz="2400" dirty="0"/>
                  <a:t>	where </a:t>
                </a:r>
                <a14:m>
                  <m:oMath xmlns:m="http://schemas.openxmlformats.org/officeDocument/2006/math">
                    <m:r>
                      <a:rPr lang="en-US" sz="2400" i="1" dirty="0" smtClean="0">
                        <a:latin typeface="Cambria Math" panose="02040503050406030204" pitchFamily="18" charset="0"/>
                      </a:rPr>
                      <m:t>h</m:t>
                    </m:r>
                  </m:oMath>
                </a14:m>
                <a:r>
                  <a:rPr lang="en-US" sz="2400" dirty="0"/>
                  <a:t> is an </a:t>
                </a:r>
                <a:r>
                  <a:rPr lang="en-US" sz="2400" b="1" dirty="0"/>
                  <a:t>approximation </a:t>
                </a:r>
                <a:r>
                  <a:rPr lang="en-US" sz="2400" dirty="0"/>
                  <a:t>of the identity   	function.</a:t>
                </a:r>
              </a:p>
              <a:p>
                <a:r>
                  <a:rPr lang="en-US" sz="2400" dirty="0"/>
                  <a:t>		</a:t>
                </a:r>
              </a:p>
              <a:p>
                <a:endParaRPr lang="en-US" sz="2400" dirty="0"/>
              </a:p>
              <a:p>
                <a:endParaRPr lang="en-US" sz="2400" dirty="0"/>
              </a:p>
            </p:txBody>
          </p:sp>
        </mc:Choice>
        <mc:Fallback xmlns="">
          <p:sp>
            <p:nvSpPr>
              <p:cNvPr id="6" name="TextBox 5">
                <a:extLst>
                  <a:ext uri="{FF2B5EF4-FFF2-40B4-BE49-F238E27FC236}">
                    <a16:creationId xmlns:a16="http://schemas.microsoft.com/office/drawing/2014/main" id="{9960A135-8B99-481A-A6D0-3D007AD14698}"/>
                  </a:ext>
                </a:extLst>
              </p:cNvPr>
              <p:cNvSpPr txBox="1">
                <a:spLocks noRot="1" noChangeAspect="1" noMove="1" noResize="1" noEditPoints="1" noAdjustHandles="1" noChangeArrowheads="1" noChangeShapeType="1" noTextEdit="1"/>
              </p:cNvSpPr>
              <p:nvPr/>
            </p:nvSpPr>
            <p:spPr>
              <a:xfrm>
                <a:off x="163585" y="1782829"/>
                <a:ext cx="6763284" cy="5679825"/>
              </a:xfrm>
              <a:prstGeom prst="rect">
                <a:avLst/>
              </a:prstGeom>
              <a:blipFill>
                <a:blip r:embed="rId2"/>
                <a:stretch>
                  <a:fillRect l="-1172" t="-1180" r="-2344"/>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08666D4B-E51F-4E88-A1D3-913E30CDE019}"/>
                  </a:ext>
                </a:extLst>
              </p:cNvPr>
              <p:cNvSpPr txBox="1"/>
              <p:nvPr/>
            </p:nvSpPr>
            <p:spPr>
              <a:xfrm>
                <a:off x="7787613" y="3885220"/>
                <a:ext cx="3365451" cy="1938992"/>
              </a:xfrm>
              <a:prstGeom prst="rect">
                <a:avLst/>
              </a:prstGeom>
              <a:noFill/>
              <a:ln w="38100">
                <a:solidFill>
                  <a:srgbClr val="FF0000"/>
                </a:solidFill>
                <a:prstDash val="solid"/>
              </a:ln>
            </p:spPr>
            <p:txBody>
              <a:bodyPr wrap="square" rtlCol="1">
                <a:spAutoFit/>
              </a:bodyPr>
              <a:lstStyle/>
              <a:p>
                <a:r>
                  <a:rPr lang="en-US" sz="2400" dirty="0"/>
                  <a:t>(</a:t>
                </a:r>
                <a14:m>
                  <m:oMath xmlns:m="http://schemas.openxmlformats.org/officeDocument/2006/math">
                    <m:r>
                      <a:rPr lang="en-US" sz="2400" b="0" i="1" dirty="0" smtClean="0">
                        <a:latin typeface="Cambria Math" panose="02040503050406030204" pitchFamily="18" charset="0"/>
                      </a:rPr>
                      <m:t>𝑧</m:t>
                    </m:r>
                  </m:oMath>
                </a14:m>
                <a:r>
                  <a:rPr lang="en-US" sz="2400" dirty="0"/>
                  <a:t> is some </a:t>
                </a:r>
                <a:r>
                  <a:rPr lang="en-US" sz="2400" b="1" dirty="0"/>
                  <a:t>latent</a:t>
                </a:r>
                <a:r>
                  <a:rPr lang="en-US" sz="2400" dirty="0"/>
                  <a:t> representation or </a:t>
                </a:r>
                <a:r>
                  <a:rPr lang="en-US" sz="2400" b="1" dirty="0"/>
                  <a:t>code</a:t>
                </a:r>
                <a:r>
                  <a:rPr lang="en-US" sz="2400" dirty="0"/>
                  <a:t> and </a:t>
                </a:r>
                <a14:m>
                  <m:oMath xmlns:m="http://schemas.openxmlformats.org/officeDocument/2006/math">
                    <m:r>
                      <a:rPr lang="en-US" sz="2400" i="1" dirty="0">
                        <a:latin typeface="Cambria Math" panose="02040503050406030204" pitchFamily="18" charset="0"/>
                      </a:rPr>
                      <m:t>𝑠</m:t>
                    </m:r>
                  </m:oMath>
                </a14:m>
                <a:r>
                  <a:rPr lang="en-US" sz="2400" dirty="0"/>
                  <a:t> is a non-linearity such as the sigmoid)</a:t>
                </a:r>
              </a:p>
              <a:p>
                <a:endParaRPr lang="he-IL" sz="2400" dirty="0"/>
              </a:p>
            </p:txBody>
          </p:sp>
        </mc:Choice>
        <mc:Fallback xmlns="">
          <p:sp>
            <p:nvSpPr>
              <p:cNvPr id="12" name="TextBox 11">
                <a:extLst>
                  <a:ext uri="{FF2B5EF4-FFF2-40B4-BE49-F238E27FC236}">
                    <a16:creationId xmlns:a16="http://schemas.microsoft.com/office/drawing/2014/main" id="{08666D4B-E51F-4E88-A1D3-913E30CDE019}"/>
                  </a:ext>
                </a:extLst>
              </p:cNvPr>
              <p:cNvSpPr txBox="1">
                <a:spLocks noRot="1" noChangeAspect="1" noMove="1" noResize="1" noEditPoints="1" noAdjustHandles="1" noChangeArrowheads="1" noChangeShapeType="1" noTextEdit="1"/>
              </p:cNvSpPr>
              <p:nvPr/>
            </p:nvSpPr>
            <p:spPr>
              <a:xfrm>
                <a:off x="7787613" y="3885220"/>
                <a:ext cx="3365451" cy="1938992"/>
              </a:xfrm>
              <a:prstGeom prst="rect">
                <a:avLst/>
              </a:prstGeom>
              <a:blipFill>
                <a:blip r:embed="rId3"/>
                <a:stretch>
                  <a:fillRect l="-2612" t="-1274" b="-4459"/>
                </a:stretch>
              </a:blipFill>
              <a:ln w="38100">
                <a:solidFill>
                  <a:srgbClr val="FF0000"/>
                </a:solidFill>
                <a:prstDash val="solid"/>
              </a:ln>
            </p:spPr>
            <p:txBody>
              <a:bodyPr/>
              <a:lstStyle/>
              <a:p>
                <a:r>
                  <a:rPr lang="ro-RO">
                    <a:noFill/>
                  </a:rPr>
                  <a:t> </a:t>
                </a:r>
              </a:p>
            </p:txBody>
          </p:sp>
        </mc:Fallback>
      </mc:AlternateContent>
      <p:cxnSp>
        <p:nvCxnSpPr>
          <p:cNvPr id="14" name="Connector: Curved 13">
            <a:extLst>
              <a:ext uri="{FF2B5EF4-FFF2-40B4-BE49-F238E27FC236}">
                <a16:creationId xmlns:a16="http://schemas.microsoft.com/office/drawing/2014/main" id="{AB8FE9F3-DB90-4852-9C56-6379CB867C30}"/>
              </a:ext>
            </a:extLst>
          </p:cNvPr>
          <p:cNvCxnSpPr>
            <a:cxnSpLocks/>
            <a:endCxn id="12" idx="1"/>
          </p:cNvCxnSpPr>
          <p:nvPr/>
        </p:nvCxnSpPr>
        <p:spPr>
          <a:xfrm>
            <a:off x="5100506" y="3137483"/>
            <a:ext cx="2687107" cy="1717233"/>
          </a:xfrm>
          <a:prstGeom prst="curvedConnector3">
            <a:avLst>
              <a:gd name="adj1" fmla="val 6311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CFD4740E-74D7-4F48-A302-289B8CC50CAA}"/>
              </a:ext>
            </a:extLst>
          </p:cNvPr>
          <p:cNvGrpSpPr/>
          <p:nvPr/>
        </p:nvGrpSpPr>
        <p:grpSpPr>
          <a:xfrm>
            <a:off x="6876142" y="426061"/>
            <a:ext cx="5152273" cy="2791941"/>
            <a:chOff x="7039727" y="1393644"/>
            <a:chExt cx="5152273" cy="2791941"/>
          </a:xfrm>
        </p:grpSpPr>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39319A70-F666-48A3-9A76-CAA0B89A88DE}"/>
                    </a:ext>
                  </a:extLst>
                </p:cNvPr>
                <p:cNvSpPr txBox="1"/>
                <p:nvPr/>
              </p:nvSpPr>
              <p:spPr>
                <a:xfrm>
                  <a:off x="11778875" y="2512616"/>
                  <a:ext cx="413125" cy="553998"/>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acc>
                          <m:accPr>
                            <m:chr m:val="̂"/>
                            <m:ctrlPr>
                              <a:rPr lang="he-IL" sz="3600" i="1" smtClean="0">
                                <a:latin typeface="Cambria Math" panose="02040503050406030204" pitchFamily="18" charset="0"/>
                              </a:rPr>
                            </m:ctrlPr>
                          </m:accPr>
                          <m:e>
                            <m:r>
                              <a:rPr lang="he-IL" sz="3600" i="1">
                                <a:latin typeface="Cambria Math" panose="02040503050406030204" pitchFamily="18" charset="0"/>
                              </a:rPr>
                              <m:t>𝑥</m:t>
                            </m:r>
                          </m:e>
                        </m:acc>
                      </m:oMath>
                    </m:oMathPara>
                  </a14:m>
                  <a:endParaRPr lang="he-IL" sz="3600" dirty="0"/>
                </a:p>
              </p:txBody>
            </p:sp>
          </mc:Choice>
          <mc:Fallback xmlns="">
            <p:sp>
              <p:nvSpPr>
                <p:cNvPr id="11" name="TextBox 10">
                  <a:extLst>
                    <a:ext uri="{FF2B5EF4-FFF2-40B4-BE49-F238E27FC236}">
                      <a16:creationId xmlns:a16="http://schemas.microsoft.com/office/drawing/2014/main" id="{39319A70-F666-48A3-9A76-CAA0B89A88DE}"/>
                    </a:ext>
                  </a:extLst>
                </p:cNvPr>
                <p:cNvSpPr txBox="1">
                  <a:spLocks noRot="1" noChangeAspect="1" noMove="1" noResize="1" noEditPoints="1" noAdjustHandles="1" noChangeArrowheads="1" noChangeShapeType="1" noTextEdit="1"/>
                </p:cNvSpPr>
                <p:nvPr/>
              </p:nvSpPr>
              <p:spPr>
                <a:xfrm>
                  <a:off x="11778875" y="2512616"/>
                  <a:ext cx="413125" cy="553998"/>
                </a:xfrm>
                <a:prstGeom prst="rect">
                  <a:avLst/>
                </a:prstGeom>
                <a:blipFill>
                  <a:blip r:embed="rId4"/>
                  <a:stretch>
                    <a:fillRect/>
                  </a:stretch>
                </a:blipFill>
              </p:spPr>
              <p:txBody>
                <a:bodyPr/>
                <a:lstStyle/>
                <a:p>
                  <a:r>
                    <a:rPr lang="he-IL">
                      <a:noFill/>
                    </a:rPr>
                    <a:t> </a:t>
                  </a:r>
                </a:p>
              </p:txBody>
            </p:sp>
          </mc:Fallback>
        </mc:AlternateContent>
        <p:grpSp>
          <p:nvGrpSpPr>
            <p:cNvPr id="36" name="Group 35">
              <a:extLst>
                <a:ext uri="{FF2B5EF4-FFF2-40B4-BE49-F238E27FC236}">
                  <a16:creationId xmlns:a16="http://schemas.microsoft.com/office/drawing/2014/main" id="{BB180C87-C561-4B2A-AA65-ABDD6F3F233A}"/>
                </a:ext>
              </a:extLst>
            </p:cNvPr>
            <p:cNvGrpSpPr/>
            <p:nvPr/>
          </p:nvGrpSpPr>
          <p:grpSpPr>
            <a:xfrm>
              <a:off x="7039727" y="1393644"/>
              <a:ext cx="4739148" cy="2791941"/>
              <a:chOff x="7039727" y="1390247"/>
              <a:chExt cx="4739148" cy="2791941"/>
            </a:xfrm>
          </p:grpSpPr>
          <p:sp>
            <p:nvSpPr>
              <p:cNvPr id="3" name="Trapezoid 2">
                <a:extLst>
                  <a:ext uri="{FF2B5EF4-FFF2-40B4-BE49-F238E27FC236}">
                    <a16:creationId xmlns:a16="http://schemas.microsoft.com/office/drawing/2014/main" id="{A159C6FD-31D1-4249-AA74-A073173179FE}"/>
                  </a:ext>
                </a:extLst>
              </p:cNvPr>
              <p:cNvSpPr/>
              <p:nvPr/>
            </p:nvSpPr>
            <p:spPr>
              <a:xfrm rot="5400000">
                <a:off x="7266883" y="2157840"/>
                <a:ext cx="2785145" cy="1249960"/>
              </a:xfrm>
              <a:prstGeom prst="trapezoid">
                <a:avLst>
                  <a:gd name="adj" fmla="val 63255"/>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68485257-E1CF-4A5F-88C2-D75ADCBF867D}"/>
                      </a:ext>
                    </a:extLst>
                  </p:cNvPr>
                  <p:cNvSpPr txBox="1"/>
                  <p:nvPr/>
                </p:nvSpPr>
                <p:spPr>
                  <a:xfrm>
                    <a:off x="8138625" y="2468232"/>
                    <a:ext cx="1002526" cy="584775"/>
                  </a:xfrm>
                  <a:prstGeom prst="rect">
                    <a:avLst/>
                  </a:prstGeom>
                  <a:noFill/>
                  <a:ln>
                    <a:noFill/>
                  </a:ln>
                </p:spPr>
                <p:txBody>
                  <a:bodyPr wrap="square" rtlCol="1">
                    <a:spAutoFit/>
                  </a:bodyPr>
                  <a:lstStyle/>
                  <a:p>
                    <a:pPr/>
                    <a14:m>
                      <m:oMathPara xmlns:m="http://schemas.openxmlformats.org/officeDocument/2006/math">
                        <m:oMathParaPr>
                          <m:jc m:val="centerGroup"/>
                        </m:oMathParaPr>
                        <m:oMath xmlns:m="http://schemas.openxmlformats.org/officeDocument/2006/math">
                          <m:r>
                            <a:rPr lang="he-IL" sz="3200" i="1" smtClean="0">
                              <a:solidFill>
                                <a:schemeClr val="tx1"/>
                              </a:solidFill>
                              <a:latin typeface="Cambria Math" panose="02040503050406030204" pitchFamily="18" charset="0"/>
                            </a:rPr>
                            <m:t>𝑓</m:t>
                          </m:r>
                          <m:d>
                            <m:dPr>
                              <m:ctrlPr>
                                <a:rPr lang="he-IL" sz="3200" i="1">
                                  <a:solidFill>
                                    <a:schemeClr val="tx1"/>
                                  </a:solidFill>
                                  <a:latin typeface="Cambria Math" panose="02040503050406030204" pitchFamily="18" charset="0"/>
                                </a:rPr>
                              </m:ctrlPr>
                            </m:dPr>
                            <m:e>
                              <m:r>
                                <a:rPr lang="he-IL" sz="3200" i="1">
                                  <a:solidFill>
                                    <a:schemeClr val="tx1"/>
                                  </a:solidFill>
                                  <a:latin typeface="Cambria Math" panose="02040503050406030204" pitchFamily="18" charset="0"/>
                                </a:rPr>
                                <m:t>𝑥</m:t>
                              </m:r>
                            </m:e>
                          </m:d>
                        </m:oMath>
                      </m:oMathPara>
                    </a14:m>
                    <a:endParaRPr lang="he-IL" sz="3200" dirty="0">
                      <a:solidFill>
                        <a:schemeClr val="tx1"/>
                      </a:solidFill>
                    </a:endParaRPr>
                  </a:p>
                </p:txBody>
              </p:sp>
            </mc:Choice>
            <mc:Fallback xmlns="">
              <p:sp>
                <p:nvSpPr>
                  <p:cNvPr id="4" name="TextBox 3">
                    <a:extLst>
                      <a:ext uri="{FF2B5EF4-FFF2-40B4-BE49-F238E27FC236}">
                        <a16:creationId xmlns:a16="http://schemas.microsoft.com/office/drawing/2014/main" id="{68485257-E1CF-4A5F-88C2-D75ADCBF867D}"/>
                      </a:ext>
                    </a:extLst>
                  </p:cNvPr>
                  <p:cNvSpPr txBox="1">
                    <a:spLocks noRot="1" noChangeAspect="1" noMove="1" noResize="1" noEditPoints="1" noAdjustHandles="1" noChangeArrowheads="1" noChangeShapeType="1" noTextEdit="1"/>
                  </p:cNvSpPr>
                  <p:nvPr/>
                </p:nvSpPr>
                <p:spPr>
                  <a:xfrm>
                    <a:off x="8138625" y="2468232"/>
                    <a:ext cx="1002526" cy="584775"/>
                  </a:xfrm>
                  <a:prstGeom prst="rect">
                    <a:avLst/>
                  </a:prstGeom>
                  <a:blipFill>
                    <a:blip r:embed="rId5"/>
                    <a:stretch>
                      <a:fillRect/>
                    </a:stretch>
                  </a:blipFill>
                  <a:ln>
                    <a:noFill/>
                  </a:ln>
                </p:spPr>
                <p:txBody>
                  <a:bodyPr/>
                  <a:lstStyle/>
                  <a:p>
                    <a:r>
                      <a:rPr lang="he-IL">
                        <a:noFill/>
                      </a:rPr>
                      <a:t> </a:t>
                    </a:r>
                  </a:p>
                </p:txBody>
              </p:sp>
            </mc:Fallback>
          </mc:AlternateContent>
          <p:sp>
            <p:nvSpPr>
              <p:cNvPr id="7" name="Trapezoid 6">
                <a:extLst>
                  <a:ext uri="{FF2B5EF4-FFF2-40B4-BE49-F238E27FC236}">
                    <a16:creationId xmlns:a16="http://schemas.microsoft.com/office/drawing/2014/main" id="{AF015B25-6C08-49EC-AFDF-B189EF5A4225}"/>
                  </a:ext>
                </a:extLst>
              </p:cNvPr>
              <p:cNvSpPr/>
              <p:nvPr/>
            </p:nvSpPr>
            <p:spPr>
              <a:xfrm rot="16200000">
                <a:off x="9486523" y="2164636"/>
                <a:ext cx="2785145" cy="1249960"/>
              </a:xfrm>
              <a:prstGeom prst="trapezoid">
                <a:avLst>
                  <a:gd name="adj" fmla="val 63255"/>
                </a:avLst>
              </a:prstGeom>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ABE6CC56-CC6F-48CE-93DD-51F9A292C0BE}"/>
                      </a:ext>
                    </a:extLst>
                  </p:cNvPr>
                  <p:cNvSpPr txBox="1"/>
                  <p:nvPr/>
                </p:nvSpPr>
                <p:spPr>
                  <a:xfrm>
                    <a:off x="10393224" y="2475028"/>
                    <a:ext cx="941283"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r>
                            <a:rPr lang="he-IL" sz="3200" i="1" smtClean="0">
                              <a:latin typeface="Cambria Math" panose="02040503050406030204" pitchFamily="18" charset="0"/>
                            </a:rPr>
                            <m:t>𝑔</m:t>
                          </m:r>
                          <m:d>
                            <m:dPr>
                              <m:ctrlPr>
                                <a:rPr lang="he-IL" sz="3200" i="1">
                                  <a:latin typeface="Cambria Math" panose="02040503050406030204" pitchFamily="18" charset="0"/>
                                </a:rPr>
                              </m:ctrlPr>
                            </m:dPr>
                            <m:e>
                              <m:r>
                                <a:rPr lang="en-US" sz="3200" b="0" i="1" smtClean="0">
                                  <a:latin typeface="Cambria Math" panose="02040503050406030204" pitchFamily="18" charset="0"/>
                                </a:rPr>
                                <m:t>𝑧</m:t>
                              </m:r>
                            </m:e>
                          </m:d>
                        </m:oMath>
                      </m:oMathPara>
                    </a14:m>
                    <a:endParaRPr lang="he-IL" sz="3200" dirty="0"/>
                  </a:p>
                </p:txBody>
              </p:sp>
            </mc:Choice>
            <mc:Fallback xmlns="">
              <p:sp>
                <p:nvSpPr>
                  <p:cNvPr id="5" name="TextBox 4">
                    <a:extLst>
                      <a:ext uri="{FF2B5EF4-FFF2-40B4-BE49-F238E27FC236}">
                        <a16:creationId xmlns:a16="http://schemas.microsoft.com/office/drawing/2014/main" id="{ABE6CC56-CC6F-48CE-93DD-51F9A292C0BE}"/>
                      </a:ext>
                    </a:extLst>
                  </p:cNvPr>
                  <p:cNvSpPr txBox="1">
                    <a:spLocks noRot="1" noChangeAspect="1" noMove="1" noResize="1" noEditPoints="1" noAdjustHandles="1" noChangeArrowheads="1" noChangeShapeType="1" noTextEdit="1"/>
                  </p:cNvSpPr>
                  <p:nvPr/>
                </p:nvSpPr>
                <p:spPr>
                  <a:xfrm>
                    <a:off x="10393224" y="2475028"/>
                    <a:ext cx="941283" cy="492443"/>
                  </a:xfrm>
                  <a:prstGeom prst="rect">
                    <a:avLst/>
                  </a:prstGeom>
                  <a:blipFill>
                    <a:blip r:embed="rId6"/>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A845A013-80FF-4716-B900-74337A0289CF}"/>
                      </a:ext>
                    </a:extLst>
                  </p:cNvPr>
                  <p:cNvSpPr/>
                  <p:nvPr/>
                </p:nvSpPr>
                <p:spPr>
                  <a:xfrm>
                    <a:off x="7039727" y="2428878"/>
                    <a:ext cx="644215" cy="707886"/>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he-IL" sz="4000" i="1" dirty="0">
                              <a:latin typeface="Cambria Math" panose="02040503050406030204" pitchFamily="18" charset="0"/>
                            </a:rPr>
                            <m:t>𝑥</m:t>
                          </m:r>
                        </m:oMath>
                      </m:oMathPara>
                    </a14:m>
                    <a:endParaRPr lang="he-IL" sz="4000" dirty="0"/>
                  </a:p>
                </p:txBody>
              </p:sp>
            </mc:Choice>
            <mc:Fallback xmlns="">
              <p:sp>
                <p:nvSpPr>
                  <p:cNvPr id="9" name="Rectangle 8">
                    <a:extLst>
                      <a:ext uri="{FF2B5EF4-FFF2-40B4-BE49-F238E27FC236}">
                        <a16:creationId xmlns:a16="http://schemas.microsoft.com/office/drawing/2014/main" id="{A845A013-80FF-4716-B900-74337A0289CF}"/>
                      </a:ext>
                    </a:extLst>
                  </p:cNvPr>
                  <p:cNvSpPr>
                    <a:spLocks noRot="1" noChangeAspect="1" noMove="1" noResize="1" noEditPoints="1" noAdjustHandles="1" noChangeArrowheads="1" noChangeShapeType="1" noTextEdit="1"/>
                  </p:cNvSpPr>
                  <p:nvPr/>
                </p:nvSpPr>
                <p:spPr>
                  <a:xfrm>
                    <a:off x="7039727" y="2428878"/>
                    <a:ext cx="644215" cy="707886"/>
                  </a:xfrm>
                  <a:prstGeom prst="rect">
                    <a:avLst/>
                  </a:prstGeom>
                  <a:blipFill>
                    <a:blip r:embed="rId7"/>
                    <a:stretch>
                      <a:fillRect/>
                    </a:stretch>
                  </a:blipFill>
                </p:spPr>
                <p:txBody>
                  <a:bodyPr/>
                  <a:lstStyle/>
                  <a:p>
                    <a:r>
                      <a:rPr lang="he-IL">
                        <a:noFill/>
                      </a:rPr>
                      <a:t> </a:t>
                    </a:r>
                  </a:p>
                </p:txBody>
              </p:sp>
            </mc:Fallback>
          </mc:AlternateContent>
          <p:cxnSp>
            <p:nvCxnSpPr>
              <p:cNvPr id="16" name="Straight Arrow Connector 15">
                <a:extLst>
                  <a:ext uri="{FF2B5EF4-FFF2-40B4-BE49-F238E27FC236}">
                    <a16:creationId xmlns:a16="http://schemas.microsoft.com/office/drawing/2014/main" id="{2246B705-2B70-4F15-8684-0177AD21A535}"/>
                  </a:ext>
                </a:extLst>
              </p:cNvPr>
              <p:cNvCxnSpPr>
                <a:cxnSpLocks/>
                <a:stCxn id="9" idx="3"/>
                <a:endCxn id="3" idx="2"/>
              </p:cNvCxnSpPr>
              <p:nvPr/>
            </p:nvCxnSpPr>
            <p:spPr>
              <a:xfrm>
                <a:off x="7683942" y="2782821"/>
                <a:ext cx="35053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1253E01-703D-45FE-A2DE-314E22C861D7}"/>
                  </a:ext>
                </a:extLst>
              </p:cNvPr>
              <p:cNvCxnSpPr>
                <a:cxnSpLocks/>
                <a:stCxn id="3" idx="0"/>
              </p:cNvCxnSpPr>
              <p:nvPr/>
            </p:nvCxnSpPr>
            <p:spPr>
              <a:xfrm>
                <a:off x="9284436" y="2782821"/>
                <a:ext cx="298602" cy="6795"/>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FCBCB384-205B-4031-9B86-624A87F4D025}"/>
                  </a:ext>
                </a:extLst>
              </p:cNvPr>
              <p:cNvCxnSpPr>
                <a:cxnSpLocks/>
                <a:endCxn id="7" idx="0"/>
              </p:cNvCxnSpPr>
              <p:nvPr/>
            </p:nvCxnSpPr>
            <p:spPr>
              <a:xfrm>
                <a:off x="9955512" y="2789616"/>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9D3579CE-FC3A-4F19-A0B6-712EFF818676}"/>
                  </a:ext>
                </a:extLst>
              </p:cNvPr>
              <p:cNvCxnSpPr>
                <a:cxnSpLocks/>
                <a:stCxn id="7" idx="2"/>
                <a:endCxn id="11" idx="1"/>
              </p:cNvCxnSpPr>
              <p:nvPr/>
            </p:nvCxnSpPr>
            <p:spPr>
              <a:xfrm flipV="1">
                <a:off x="11504076" y="2789615"/>
                <a:ext cx="274799" cy="1"/>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40" name="Connector: Curved 39">
            <a:extLst>
              <a:ext uri="{FF2B5EF4-FFF2-40B4-BE49-F238E27FC236}">
                <a16:creationId xmlns:a16="http://schemas.microsoft.com/office/drawing/2014/main" id="{158C7E72-6A6F-41C3-B1F4-A8FF047299D1}"/>
              </a:ext>
            </a:extLst>
          </p:cNvPr>
          <p:cNvCxnSpPr>
            <a:cxnSpLocks/>
            <a:endCxn id="43" idx="1"/>
          </p:cNvCxnSpPr>
          <p:nvPr/>
        </p:nvCxnSpPr>
        <p:spPr>
          <a:xfrm>
            <a:off x="5261295" y="4588278"/>
            <a:ext cx="2583063" cy="1864547"/>
          </a:xfrm>
          <a:prstGeom prst="curvedConnector3">
            <a:avLst>
              <a:gd name="adj1" fmla="val 5974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AF24A285-7068-493B-9DF1-14179B9CBA4E}"/>
                  </a:ext>
                </a:extLst>
              </p:cNvPr>
              <p:cNvSpPr txBox="1"/>
              <p:nvPr/>
            </p:nvSpPr>
            <p:spPr>
              <a:xfrm>
                <a:off x="7844358" y="6191215"/>
                <a:ext cx="3613904" cy="523220"/>
              </a:xfrm>
              <a:prstGeom prst="rect">
                <a:avLst/>
              </a:prstGeom>
              <a:noFill/>
              <a:ln w="38100">
                <a:solidFill>
                  <a:srgbClr val="FF0000"/>
                </a:solidFill>
                <a:prstDash val="solid"/>
              </a:ln>
            </p:spPr>
            <p:txBody>
              <a:bodyPr wrap="square" rtlCol="1">
                <a:spAutoFit/>
              </a:bodyPr>
              <a:lstStyle/>
              <a:p>
                <a:r>
                  <a:rPr lang="en-US" sz="2800" dirty="0"/>
                  <a:t>(</a:t>
                </a:r>
                <a14:m>
                  <m:oMath xmlns:m="http://schemas.openxmlformats.org/officeDocument/2006/math">
                    <m:acc>
                      <m:accPr>
                        <m:chr m:val="̂"/>
                        <m:ctrlPr>
                          <a:rPr lang="en-US" sz="2800" i="1">
                            <a:latin typeface="Cambria Math" panose="02040503050406030204" pitchFamily="18" charset="0"/>
                          </a:rPr>
                        </m:ctrlPr>
                      </m:accPr>
                      <m:e>
                        <m:r>
                          <a:rPr lang="en-US" sz="2800" i="1">
                            <a:latin typeface="Cambria Math" panose="02040503050406030204" pitchFamily="18" charset="0"/>
                          </a:rPr>
                          <m:t>𝑥</m:t>
                        </m:r>
                      </m:e>
                    </m:acc>
                  </m:oMath>
                </a14:m>
                <a:r>
                  <a:rPr lang="en-US" sz="2800" dirty="0"/>
                  <a:t> is </a:t>
                </a:r>
                <a14:m>
                  <m:oMath xmlns:m="http://schemas.openxmlformats.org/officeDocument/2006/math">
                    <m:r>
                      <a:rPr lang="en-US" sz="2800" i="1">
                        <a:latin typeface="Cambria Math" panose="02040503050406030204" pitchFamily="18" charset="0"/>
                      </a:rPr>
                      <m:t>𝑥</m:t>
                    </m:r>
                  </m:oMath>
                </a14:m>
                <a:r>
                  <a:rPr lang="en-US" sz="2800" dirty="0"/>
                  <a:t>’s reconstruction)</a:t>
                </a:r>
                <a:endParaRPr lang="he-IL" sz="2800" dirty="0"/>
              </a:p>
            </p:txBody>
          </p:sp>
        </mc:Choice>
        <mc:Fallback xmlns="">
          <p:sp>
            <p:nvSpPr>
              <p:cNvPr id="43" name="TextBox 42">
                <a:extLst>
                  <a:ext uri="{FF2B5EF4-FFF2-40B4-BE49-F238E27FC236}">
                    <a16:creationId xmlns:a16="http://schemas.microsoft.com/office/drawing/2014/main" id="{AF24A285-7068-493B-9DF1-14179B9CBA4E}"/>
                  </a:ext>
                </a:extLst>
              </p:cNvPr>
              <p:cNvSpPr txBox="1">
                <a:spLocks noRot="1" noChangeAspect="1" noMove="1" noResize="1" noEditPoints="1" noAdjustHandles="1" noChangeArrowheads="1" noChangeShapeType="1" noTextEdit="1"/>
              </p:cNvSpPr>
              <p:nvPr/>
            </p:nvSpPr>
            <p:spPr>
              <a:xfrm>
                <a:off x="7844358" y="6191215"/>
                <a:ext cx="3613904" cy="523220"/>
              </a:xfrm>
              <a:prstGeom prst="rect">
                <a:avLst/>
              </a:prstGeom>
              <a:blipFill>
                <a:blip r:embed="rId8"/>
                <a:stretch>
                  <a:fillRect l="-3125" t="-8696" r="-4514" b="-21739"/>
                </a:stretch>
              </a:blipFill>
              <a:ln w="38100">
                <a:solidFill>
                  <a:srgbClr val="FF0000"/>
                </a:solidFill>
                <a:prstDash val="solid"/>
              </a:ln>
            </p:spPr>
            <p:txBody>
              <a:bodyPr/>
              <a:lstStyle/>
              <a:p>
                <a:r>
                  <a:rPr lang="ro-RO">
                    <a:noFill/>
                  </a:rPr>
                  <a:t> </a:t>
                </a:r>
              </a:p>
            </p:txBody>
          </p:sp>
        </mc:Fallback>
      </mc:AlternateContent>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DE923BEE-44A0-4476-87C0-CB5172138B77}"/>
                  </a:ext>
                </a:extLst>
              </p:cNvPr>
              <p:cNvSpPr txBox="1"/>
              <p:nvPr/>
            </p:nvSpPr>
            <p:spPr>
              <a:xfrm>
                <a:off x="9387046" y="1534823"/>
                <a:ext cx="436228" cy="553998"/>
              </a:xfrm>
              <a:prstGeom prst="rect">
                <a:avLst/>
              </a:prstGeom>
              <a:noFill/>
            </p:spPr>
            <p:txBody>
              <a:bodyPr wrap="square" lIns="0" tIns="0" rIns="0" bIns="0" rtlCol="1">
                <a:spAutoFit/>
              </a:bodyPr>
              <a:lstStyle/>
              <a:p>
                <a:pPr/>
                <a14:m>
                  <m:oMathPara xmlns:m="http://schemas.openxmlformats.org/officeDocument/2006/math">
                    <m:oMathParaPr>
                      <m:jc m:val="centerGroup"/>
                    </m:oMathParaPr>
                    <m:oMath xmlns:m="http://schemas.openxmlformats.org/officeDocument/2006/math">
                      <m:r>
                        <a:rPr lang="he-IL" sz="3600" i="1" smtClean="0">
                          <a:latin typeface="Cambria Math" panose="02040503050406030204" pitchFamily="18" charset="0"/>
                        </a:rPr>
                        <m:t>𝑧</m:t>
                      </m:r>
                    </m:oMath>
                  </m:oMathPara>
                </a14:m>
                <a:endParaRPr lang="he-IL" sz="3600" dirty="0"/>
              </a:p>
            </p:txBody>
          </p:sp>
        </mc:Choice>
        <mc:Fallback xmlns="">
          <p:sp>
            <p:nvSpPr>
              <p:cNvPr id="21" name="TextBox 20">
                <a:extLst>
                  <a:ext uri="{FF2B5EF4-FFF2-40B4-BE49-F238E27FC236}">
                    <a16:creationId xmlns:a16="http://schemas.microsoft.com/office/drawing/2014/main" id="{DE923BEE-44A0-4476-87C0-CB5172138B77}"/>
                  </a:ext>
                </a:extLst>
              </p:cNvPr>
              <p:cNvSpPr txBox="1">
                <a:spLocks noRot="1" noChangeAspect="1" noMove="1" noResize="1" noEditPoints="1" noAdjustHandles="1" noChangeArrowheads="1" noChangeShapeType="1" noTextEdit="1"/>
              </p:cNvSpPr>
              <p:nvPr/>
            </p:nvSpPr>
            <p:spPr>
              <a:xfrm>
                <a:off x="9387046" y="1534823"/>
                <a:ext cx="436228" cy="553998"/>
              </a:xfrm>
              <a:prstGeom prst="rect">
                <a:avLst/>
              </a:prstGeom>
              <a:blipFill>
                <a:blip r:embed="rId10"/>
                <a:stretch>
                  <a:fillRect/>
                </a:stretch>
              </a:blipFill>
            </p:spPr>
            <p:txBody>
              <a:bodyPr/>
              <a:lstStyle/>
              <a:p>
                <a:r>
                  <a:rPr lang="he-IL">
                    <a:noFill/>
                  </a:rPr>
                  <a:t> </a:t>
                </a:r>
              </a:p>
            </p:txBody>
          </p:sp>
        </mc:Fallback>
      </mc:AlternateContent>
    </p:spTree>
    <p:extLst>
      <p:ext uri="{BB962C8B-B14F-4D97-AF65-F5344CB8AC3E}">
        <p14:creationId xmlns:p14="http://schemas.microsoft.com/office/powerpoint/2010/main" val="1322382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 name="TextBox 5">
            <a:extLst>
              <a:ext uri="{FF2B5EF4-FFF2-40B4-BE49-F238E27FC236}">
                <a16:creationId xmlns:a16="http://schemas.microsoft.com/office/drawing/2014/main" id="{6CD75E2E-D290-4DDC-8187-3BF7C8365D89}"/>
              </a:ext>
            </a:extLst>
          </p:cNvPr>
          <p:cNvGraphicFramePr/>
          <p:nvPr>
            <p:extLst>
              <p:ext uri="{D42A27DB-BD31-4B8C-83A1-F6EECF244321}">
                <p14:modId xmlns:p14="http://schemas.microsoft.com/office/powerpoint/2010/main" val="2576221390"/>
              </p:ext>
            </p:extLst>
          </p:nvPr>
        </p:nvGraphicFramePr>
        <p:xfrm>
          <a:off x="1023938" y="1742304"/>
          <a:ext cx="10084786" cy="45664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itle 1">
            <a:extLst>
              <a:ext uri="{FF2B5EF4-FFF2-40B4-BE49-F238E27FC236}">
                <a16:creationId xmlns:a16="http://schemas.microsoft.com/office/drawing/2014/main" id="{6D420281-0145-2840-AEA1-38954DC8F544}"/>
              </a:ext>
            </a:extLst>
          </p:cNvPr>
          <p:cNvSpPr>
            <a:spLocks noGrp="1"/>
          </p:cNvSpPr>
          <p:nvPr>
            <p:ph type="title"/>
          </p:nvPr>
        </p:nvSpPr>
        <p:spPr>
          <a:xfrm>
            <a:off x="851509" y="265498"/>
            <a:ext cx="6513118" cy="931319"/>
          </a:xfrm>
        </p:spPr>
        <p:txBody>
          <a:bodyPr/>
          <a:lstStyle/>
          <a:p>
            <a:r>
              <a:rPr lang="en-US" dirty="0">
                <a:latin typeface="Arial" panose="020B0604020202020204" pitchFamily="34" charset="0"/>
                <a:cs typeface="Arial" panose="020B0604020202020204" pitchFamily="34" charset="0"/>
              </a:rPr>
              <a:t>Simple Idea</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59626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F7955-58D2-4A69-AD06-5524EEAF12C2}"/>
              </a:ext>
            </a:extLst>
          </p:cNvPr>
          <p:cNvSpPr>
            <a:spLocks noGrp="1"/>
          </p:cNvSpPr>
          <p:nvPr>
            <p:ph type="title"/>
          </p:nvPr>
        </p:nvSpPr>
        <p:spPr>
          <a:xfrm>
            <a:off x="838200" y="365125"/>
            <a:ext cx="10515600" cy="870551"/>
          </a:xfrm>
        </p:spPr>
        <p:txBody>
          <a:bodyPr/>
          <a:lstStyle/>
          <a:p>
            <a:pPr algn="ctr"/>
            <a:r>
              <a:rPr lang="en-US" dirty="0">
                <a:latin typeface="Arial" panose="020B0604020202020204" pitchFamily="34" charset="0"/>
                <a:cs typeface="Arial" panose="020B0604020202020204" pitchFamily="34" charset="0"/>
              </a:rPr>
              <a:t>Training the AE	</a:t>
            </a:r>
            <a:endParaRPr lang="he-IL"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E66D0CD4-C6FE-4E79-8ACE-88663764300E}"/>
                  </a:ext>
                </a:extLst>
              </p:cNvPr>
              <p:cNvSpPr txBox="1"/>
              <p:nvPr/>
            </p:nvSpPr>
            <p:spPr>
              <a:xfrm>
                <a:off x="327171" y="1302301"/>
                <a:ext cx="11560029" cy="5015860"/>
              </a:xfrm>
              <a:prstGeom prst="rect">
                <a:avLst/>
              </a:prstGeom>
              <a:noFill/>
            </p:spPr>
            <p:txBody>
              <a:bodyPr wrap="square" rtlCol="1">
                <a:spAutoFit/>
              </a:bodyPr>
              <a:lstStyle/>
              <a:p>
                <a:r>
                  <a:rPr lang="en-US" sz="2800" dirty="0"/>
                  <a:t>Using </a:t>
                </a:r>
                <a:r>
                  <a:rPr lang="en-US" sz="2800" b="1" dirty="0"/>
                  <a:t>Gradient</a:t>
                </a:r>
                <a:r>
                  <a:rPr lang="en-US" sz="2800" dirty="0"/>
                  <a:t> </a:t>
                </a:r>
                <a:r>
                  <a:rPr lang="en-US" sz="2800" b="1" dirty="0"/>
                  <a:t>Descent</a:t>
                </a:r>
                <a:r>
                  <a:rPr lang="en-US" sz="2800" dirty="0"/>
                  <a:t> we can simply train the model as any other FC NN with:</a:t>
                </a:r>
              </a:p>
              <a:p>
                <a:endParaRPr lang="en-US" sz="2800" dirty="0"/>
              </a:p>
              <a:p>
                <a:pPr marL="285750" indent="-285750">
                  <a:buFontTx/>
                  <a:buChar char="-"/>
                </a:pPr>
                <a:r>
                  <a:rPr lang="en-US" sz="2800" dirty="0"/>
                  <a:t>Traditionally with</a:t>
                </a:r>
                <a:r>
                  <a:rPr lang="en-US" sz="2800" i="1" dirty="0"/>
                  <a:t> </a:t>
                </a:r>
                <a:r>
                  <a:rPr lang="en-US" sz="2800" i="1" u="sng" dirty="0"/>
                  <a:t>squared error </a:t>
                </a:r>
                <a:r>
                  <a:rPr lang="en-US" sz="2800" u="sng" dirty="0"/>
                  <a:t>loss</a:t>
                </a:r>
                <a:r>
                  <a:rPr lang="en-US" sz="2800" dirty="0"/>
                  <a:t> function</a:t>
                </a:r>
              </a:p>
              <a:p>
                <a:pPr marL="285750" indent="-285750">
                  <a:buFontTx/>
                  <a:buChar char="-"/>
                </a:pPr>
                <a:endParaRPr lang="en-US" sz="2800" dirty="0"/>
              </a:p>
              <a:p>
                <a:pPr lvl="2"/>
                <a:r>
                  <a:rPr lang="en-US" sz="2800" dirty="0"/>
                  <a:t>						 </a:t>
                </a:r>
                <a14:m>
                  <m:oMath xmlns:m="http://schemas.openxmlformats.org/officeDocument/2006/math">
                    <m:r>
                      <a:rPr lang="he-IL" sz="2800" i="1" dirty="0" smtClean="0">
                        <a:latin typeface="Cambria Math" panose="02040503050406030204" pitchFamily="18" charset="0"/>
                      </a:rPr>
                      <m:t>𝐿</m:t>
                    </m:r>
                    <m:d>
                      <m:dPr>
                        <m:ctrlPr>
                          <a:rPr lang="he-IL" sz="2800" i="1" dirty="0">
                            <a:latin typeface="Cambria Math" panose="02040503050406030204" pitchFamily="18" charset="0"/>
                          </a:rPr>
                        </m:ctrlPr>
                      </m:dPr>
                      <m:e>
                        <m:r>
                          <a:rPr lang="he-IL" sz="2800" i="1" dirty="0">
                            <a:latin typeface="Cambria Math" panose="02040503050406030204" pitchFamily="18" charset="0"/>
                          </a:rPr>
                          <m:t>𝑥</m:t>
                        </m:r>
                        <m:r>
                          <a:rPr lang="he-IL" sz="2800" i="0" dirty="0">
                            <a:latin typeface="Cambria Math" panose="02040503050406030204" pitchFamily="18" charset="0"/>
                          </a:rPr>
                          <m:t>,</m:t>
                        </m:r>
                        <m:acc>
                          <m:accPr>
                            <m:chr m:val="̂"/>
                            <m:ctrlPr>
                              <a:rPr lang="he-IL" sz="2800" i="1" dirty="0">
                                <a:latin typeface="Cambria Math" panose="02040503050406030204" pitchFamily="18" charset="0"/>
                              </a:rPr>
                            </m:ctrlPr>
                          </m:accPr>
                          <m:e>
                            <m:r>
                              <a:rPr lang="he-IL" sz="2800" i="1" dirty="0">
                                <a:latin typeface="Cambria Math" panose="02040503050406030204" pitchFamily="18" charset="0"/>
                              </a:rPr>
                              <m:t>𝑥</m:t>
                            </m:r>
                          </m:e>
                        </m:acc>
                      </m:e>
                    </m:d>
                    <m:r>
                      <a:rPr lang="he-IL" sz="2800" i="0" dirty="0">
                        <a:latin typeface="Cambria Math" panose="02040503050406030204" pitchFamily="18" charset="0"/>
                      </a:rPr>
                      <m:t>=</m:t>
                    </m:r>
                    <m:sSup>
                      <m:sSupPr>
                        <m:ctrlPr>
                          <a:rPr lang="he-IL" sz="2800" i="1" dirty="0">
                            <a:latin typeface="Cambria Math" panose="02040503050406030204" pitchFamily="18" charset="0"/>
                          </a:rPr>
                        </m:ctrlPr>
                      </m:sSupPr>
                      <m:e>
                        <m:d>
                          <m:dPr>
                            <m:begChr m:val="‖"/>
                            <m:endChr m:val="‖"/>
                            <m:ctrlPr>
                              <a:rPr lang="he-IL" sz="2800" i="1" dirty="0">
                                <a:latin typeface="Cambria Math" panose="02040503050406030204" pitchFamily="18" charset="0"/>
                              </a:rPr>
                            </m:ctrlPr>
                          </m:dPr>
                          <m:e>
                            <m:r>
                              <a:rPr lang="he-IL" sz="2800" i="1" dirty="0">
                                <a:latin typeface="Cambria Math" panose="02040503050406030204" pitchFamily="18" charset="0"/>
                              </a:rPr>
                              <m:t>𝑥</m:t>
                            </m:r>
                            <m:r>
                              <a:rPr lang="he-IL" sz="2800" i="0" dirty="0">
                                <a:latin typeface="Cambria Math" panose="02040503050406030204" pitchFamily="18" charset="0"/>
                              </a:rPr>
                              <m:t>−</m:t>
                            </m:r>
                            <m:acc>
                              <m:accPr>
                                <m:chr m:val="̂"/>
                                <m:ctrlPr>
                                  <a:rPr lang="he-IL" sz="2800" i="1" dirty="0">
                                    <a:latin typeface="Cambria Math" panose="02040503050406030204" pitchFamily="18" charset="0"/>
                                  </a:rPr>
                                </m:ctrlPr>
                              </m:accPr>
                              <m:e>
                                <m:r>
                                  <a:rPr lang="he-IL" sz="2800" i="1" dirty="0">
                                    <a:latin typeface="Cambria Math" panose="02040503050406030204" pitchFamily="18" charset="0"/>
                                  </a:rPr>
                                  <m:t>𝑥</m:t>
                                </m:r>
                              </m:e>
                            </m:acc>
                          </m:e>
                        </m:d>
                      </m:e>
                      <m:sup>
                        <m:r>
                          <a:rPr lang="he-IL" sz="2800" i="0" dirty="0">
                            <a:latin typeface="Cambria Math" panose="02040503050406030204" pitchFamily="18" charset="0"/>
                          </a:rPr>
                          <m:t>2</m:t>
                        </m:r>
                      </m:sup>
                    </m:sSup>
                  </m:oMath>
                </a14:m>
                <a:r>
                  <a:rPr lang="he-IL" sz="2800" dirty="0"/>
                  <a:t> </a:t>
                </a:r>
                <a:r>
                  <a:rPr lang="en-US" sz="2800" dirty="0"/>
                  <a:t> </a:t>
                </a:r>
              </a:p>
              <a:p>
                <a:pPr lvl="2"/>
                <a:endParaRPr lang="en-US" sz="2800" dirty="0"/>
              </a:p>
              <a:p>
                <a:pPr marL="285750" indent="-285750">
                  <a:buFontTx/>
                  <a:buChar char="-"/>
                </a:pPr>
                <a:r>
                  <a:rPr lang="en-US" sz="2800" dirty="0"/>
                  <a:t>If our input is interpreted as bit vectors or vectors of bit probabilities the </a:t>
                </a:r>
              </a:p>
              <a:p>
                <a:r>
                  <a:rPr lang="en-US" sz="2800" i="1" dirty="0"/>
                  <a:t>   </a:t>
                </a:r>
                <a:r>
                  <a:rPr lang="en-US" sz="2800" i="1" u="sng" dirty="0"/>
                  <a:t>cross entropy</a:t>
                </a:r>
                <a:r>
                  <a:rPr lang="en-US" sz="2800" i="1" dirty="0"/>
                  <a:t> </a:t>
                </a:r>
                <a:r>
                  <a:rPr lang="en-US" sz="2800" dirty="0"/>
                  <a:t>can be used</a:t>
                </a:r>
              </a:p>
              <a:p>
                <a:endParaRPr lang="en-US" sz="2800" dirty="0"/>
              </a:p>
              <a:p>
                <a:pPr/>
                <a14:m>
                  <m:oMathPara xmlns:m="http://schemas.openxmlformats.org/officeDocument/2006/math">
                    <m:oMathParaPr>
                      <m:jc m:val="centerGroup"/>
                    </m:oMathParaPr>
                    <m:oMath xmlns:m="http://schemas.openxmlformats.org/officeDocument/2006/math">
                      <m:r>
                        <a:rPr lang="en-US" sz="2800" i="1" dirty="0" smtClean="0">
                          <a:latin typeface="Cambria Math" panose="02040503050406030204" pitchFamily="18" charset="0"/>
                        </a:rPr>
                        <m:t>𝐻</m:t>
                      </m:r>
                      <m:d>
                        <m:dPr>
                          <m:ctrlPr>
                            <a:rPr lang="en-US" sz="2800" i="1" dirty="0">
                              <a:latin typeface="Cambria Math" panose="02040503050406030204" pitchFamily="18" charset="0"/>
                            </a:rPr>
                          </m:ctrlPr>
                        </m:dPr>
                        <m:e>
                          <m:r>
                            <a:rPr lang="en-US" sz="2800" i="1" dirty="0">
                              <a:latin typeface="Cambria Math" panose="02040503050406030204" pitchFamily="18" charset="0"/>
                            </a:rPr>
                            <m:t>𝑝</m:t>
                          </m:r>
                          <m:r>
                            <a:rPr lang="en-US" sz="2800" i="0" dirty="0">
                              <a:latin typeface="Cambria Math" panose="02040503050406030204" pitchFamily="18" charset="0"/>
                            </a:rPr>
                            <m:t>,</m:t>
                          </m:r>
                          <m:r>
                            <a:rPr lang="en-US" sz="2800" i="1" dirty="0">
                              <a:latin typeface="Cambria Math" panose="02040503050406030204" pitchFamily="18" charset="0"/>
                            </a:rPr>
                            <m:t>𝑞</m:t>
                          </m:r>
                        </m:e>
                      </m:d>
                      <m:r>
                        <a:rPr lang="en-US" sz="2800" i="0" dirty="0">
                          <a:latin typeface="Cambria Math" panose="02040503050406030204" pitchFamily="18" charset="0"/>
                        </a:rPr>
                        <m:t>=−</m:t>
                      </m:r>
                      <m:nary>
                        <m:naryPr>
                          <m:chr m:val="∑"/>
                          <m:limLoc m:val="undOvr"/>
                          <m:grow m:val="on"/>
                          <m:supHide m:val="on"/>
                          <m:ctrlPr>
                            <a:rPr lang="en-US" sz="2800" i="1" dirty="0">
                              <a:latin typeface="Cambria Math" panose="02040503050406030204" pitchFamily="18" charset="0"/>
                            </a:rPr>
                          </m:ctrlPr>
                        </m:naryPr>
                        <m:sub>
                          <m:r>
                            <a:rPr lang="en-US" sz="2800" i="1" dirty="0">
                              <a:latin typeface="Cambria Math" panose="02040503050406030204" pitchFamily="18" charset="0"/>
                            </a:rPr>
                            <m:t>𝑥</m:t>
                          </m:r>
                        </m:sub>
                        <m:sup/>
                        <m:e>
                          <m:r>
                            <a:rPr lang="en-US" sz="2800" i="1" dirty="0">
                              <a:latin typeface="Cambria Math" panose="02040503050406030204" pitchFamily="18" charset="0"/>
                            </a:rPr>
                            <m:t>𝑝</m:t>
                          </m:r>
                          <m:d>
                            <m:dPr>
                              <m:ctrlPr>
                                <a:rPr lang="en-US" sz="2800" i="1" dirty="0">
                                  <a:latin typeface="Cambria Math" panose="02040503050406030204" pitchFamily="18" charset="0"/>
                                </a:rPr>
                              </m:ctrlPr>
                            </m:dPr>
                            <m:e>
                              <m:r>
                                <a:rPr lang="en-US" sz="2800" i="1" dirty="0">
                                  <a:latin typeface="Cambria Math" panose="02040503050406030204" pitchFamily="18" charset="0"/>
                                </a:rPr>
                                <m:t>𝑥</m:t>
                              </m:r>
                            </m:e>
                          </m:d>
                          <m:func>
                            <m:funcPr>
                              <m:ctrlPr>
                                <a:rPr lang="en-US" sz="2800" i="1" dirty="0">
                                  <a:latin typeface="Cambria Math" panose="02040503050406030204" pitchFamily="18" charset="0"/>
                                </a:rPr>
                              </m:ctrlPr>
                            </m:funcPr>
                            <m:fName>
                              <m:r>
                                <m:rPr>
                                  <m:sty m:val="p"/>
                                </m:rPr>
                                <a:rPr lang="en-US" sz="2800" i="0" dirty="0">
                                  <a:latin typeface="Cambria Math" panose="02040503050406030204" pitchFamily="18" charset="0"/>
                                </a:rPr>
                                <m:t>log</m:t>
                              </m:r>
                            </m:fName>
                            <m:e>
                              <m:r>
                                <a:rPr lang="en-US" sz="2800" i="1" dirty="0">
                                  <a:latin typeface="Cambria Math" panose="02040503050406030204" pitchFamily="18" charset="0"/>
                                </a:rPr>
                                <m:t>𝑞</m:t>
                              </m:r>
                              <m:d>
                                <m:dPr>
                                  <m:ctrlPr>
                                    <a:rPr lang="en-US" sz="2800" i="1" dirty="0">
                                      <a:latin typeface="Cambria Math" panose="02040503050406030204" pitchFamily="18" charset="0"/>
                                    </a:rPr>
                                  </m:ctrlPr>
                                </m:dPr>
                                <m:e>
                                  <m:r>
                                    <a:rPr lang="en-US" sz="2800" i="1" dirty="0">
                                      <a:latin typeface="Cambria Math" panose="02040503050406030204" pitchFamily="18" charset="0"/>
                                    </a:rPr>
                                    <m:t>𝑥</m:t>
                                  </m:r>
                                </m:e>
                              </m:d>
                            </m:e>
                          </m:func>
                        </m:e>
                      </m:nary>
                    </m:oMath>
                  </m:oMathPara>
                </a14:m>
                <a:endParaRPr lang="en-US" sz="2800" dirty="0"/>
              </a:p>
            </p:txBody>
          </p:sp>
        </mc:Choice>
        <mc:Fallback xmlns="">
          <p:sp>
            <p:nvSpPr>
              <p:cNvPr id="4" name="TextBox 3">
                <a:extLst>
                  <a:ext uri="{FF2B5EF4-FFF2-40B4-BE49-F238E27FC236}">
                    <a16:creationId xmlns:a16="http://schemas.microsoft.com/office/drawing/2014/main" id="{E66D0CD4-C6FE-4E79-8ACE-88663764300E}"/>
                  </a:ext>
                </a:extLst>
              </p:cNvPr>
              <p:cNvSpPr txBox="1">
                <a:spLocks noRot="1" noChangeAspect="1" noMove="1" noResize="1" noEditPoints="1" noAdjustHandles="1" noChangeArrowheads="1" noChangeShapeType="1" noTextEdit="1"/>
              </p:cNvSpPr>
              <p:nvPr/>
            </p:nvSpPr>
            <p:spPr>
              <a:xfrm>
                <a:off x="327171" y="1302301"/>
                <a:ext cx="11560029" cy="5015860"/>
              </a:xfrm>
              <a:prstGeom prst="rect">
                <a:avLst/>
              </a:prstGeom>
              <a:blipFill>
                <a:blip r:embed="rId2"/>
                <a:stretch>
                  <a:fillRect l="-1098" t="-1266" b="-49367"/>
                </a:stretch>
              </a:blipFill>
            </p:spPr>
            <p:txBody>
              <a:bodyPr/>
              <a:lstStyle/>
              <a:p>
                <a:r>
                  <a:rPr lang="ro-RO">
                    <a:noFill/>
                  </a:rPr>
                  <a:t> </a:t>
                </a:r>
              </a:p>
            </p:txBody>
          </p:sp>
        </mc:Fallback>
      </mc:AlternateContent>
    </p:spTree>
    <p:extLst>
      <p:ext uri="{BB962C8B-B14F-4D97-AF65-F5344CB8AC3E}">
        <p14:creationId xmlns:p14="http://schemas.microsoft.com/office/powerpoint/2010/main" val="7133732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305F3-FCE3-4570-AEC4-D489A37A3447}"/>
              </a:ext>
            </a:extLst>
          </p:cNvPr>
          <p:cNvSpPr>
            <a:spLocks noGrp="1"/>
          </p:cNvSpPr>
          <p:nvPr>
            <p:ph type="title"/>
          </p:nvPr>
        </p:nvSpPr>
        <p:spPr>
          <a:xfrm>
            <a:off x="838200" y="365125"/>
            <a:ext cx="10515600" cy="981761"/>
          </a:xfrm>
        </p:spPr>
        <p:txBody>
          <a:bodyPr/>
          <a:lstStyle/>
          <a:p>
            <a:pPr algn="ctr"/>
            <a:r>
              <a:rPr lang="en-US" dirty="0">
                <a:latin typeface="Arial" panose="020B0604020202020204" pitchFamily="34" charset="0"/>
                <a:cs typeface="Arial" panose="020B0604020202020204" pitchFamily="34" charset="0"/>
              </a:rPr>
              <a:t>Undercomplete AE vs overcomplete AE</a:t>
            </a:r>
          </a:p>
        </p:txBody>
      </p:sp>
      <p:grpSp>
        <p:nvGrpSpPr>
          <p:cNvPr id="36" name="Group 35">
            <a:extLst>
              <a:ext uri="{FF2B5EF4-FFF2-40B4-BE49-F238E27FC236}">
                <a16:creationId xmlns:a16="http://schemas.microsoft.com/office/drawing/2014/main" id="{00C99108-C400-432C-A703-295A82AE0908}"/>
              </a:ext>
            </a:extLst>
          </p:cNvPr>
          <p:cNvGrpSpPr/>
          <p:nvPr/>
        </p:nvGrpSpPr>
        <p:grpSpPr>
          <a:xfrm>
            <a:off x="1024128" y="2718033"/>
            <a:ext cx="3778763" cy="3691844"/>
            <a:chOff x="7708853" y="2007954"/>
            <a:chExt cx="4043713" cy="4054057"/>
          </a:xfrm>
        </p:grpSpPr>
        <p:sp>
          <p:nvSpPr>
            <p:cNvPr id="16" name="Rectangle: Rounded Corners 15">
              <a:extLst>
                <a:ext uri="{FF2B5EF4-FFF2-40B4-BE49-F238E27FC236}">
                  <a16:creationId xmlns:a16="http://schemas.microsoft.com/office/drawing/2014/main" id="{BE04873E-3FFD-47BE-AFC4-9E12E17F391A}"/>
                </a:ext>
              </a:extLst>
            </p:cNvPr>
            <p:cNvSpPr/>
            <p:nvPr/>
          </p:nvSpPr>
          <p:spPr>
            <a:xfrm>
              <a:off x="7724107" y="2007954"/>
              <a:ext cx="4028459"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668B43F-FECF-40BB-8A9E-E11FF5C4D67E}"/>
                </a:ext>
              </a:extLst>
            </p:cNvPr>
            <p:cNvSpPr/>
            <p:nvPr/>
          </p:nvSpPr>
          <p:spPr>
            <a:xfrm>
              <a:off x="8597711" y="2173511"/>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6BD5766-8558-4C37-B49E-2CE78789D821}"/>
                </a:ext>
              </a:extLst>
            </p:cNvPr>
            <p:cNvSpPr/>
            <p:nvPr/>
          </p:nvSpPr>
          <p:spPr>
            <a:xfrm>
              <a:off x="9189726" y="2173511"/>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44CAE1B-56D1-4114-A5FC-690C976666A8}"/>
                </a:ext>
              </a:extLst>
            </p:cNvPr>
            <p:cNvSpPr/>
            <p:nvPr/>
          </p:nvSpPr>
          <p:spPr>
            <a:xfrm>
              <a:off x="9776855" y="217351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EE0B2511-702A-4AB2-9996-F1B087304353}"/>
                </a:ext>
              </a:extLst>
            </p:cNvPr>
            <p:cNvSpPr/>
            <p:nvPr/>
          </p:nvSpPr>
          <p:spPr>
            <a:xfrm>
              <a:off x="10368870" y="217351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F6DBC9B3-D4E8-4DA3-9E8F-5FC60DD27C08}"/>
                </a:ext>
              </a:extLst>
            </p:cNvPr>
            <p:cNvSpPr/>
            <p:nvPr/>
          </p:nvSpPr>
          <p:spPr>
            <a:xfrm>
              <a:off x="10960885" y="217351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48DD234A-6011-4552-8BFC-613EAB41F163}"/>
                </a:ext>
              </a:extLst>
            </p:cNvPr>
            <p:cNvSpPr/>
            <p:nvPr/>
          </p:nvSpPr>
          <p:spPr>
            <a:xfrm>
              <a:off x="8010582" y="2173511"/>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34AB2792-C07A-47C5-A7CA-D1460D1460A3}"/>
                </a:ext>
              </a:extLst>
            </p:cNvPr>
            <p:cNvSpPr/>
            <p:nvPr/>
          </p:nvSpPr>
          <p:spPr>
            <a:xfrm>
              <a:off x="7708853" y="5342164"/>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9434BC2F-42F1-4169-9461-EF0E2BCCC240}"/>
                </a:ext>
              </a:extLst>
            </p:cNvPr>
            <p:cNvSpPr/>
            <p:nvPr/>
          </p:nvSpPr>
          <p:spPr>
            <a:xfrm>
              <a:off x="8611157" y="5507721"/>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C8F32A8B-C2D6-477D-AD26-FB6EA46679E3}"/>
                </a:ext>
              </a:extLst>
            </p:cNvPr>
            <p:cNvSpPr/>
            <p:nvPr/>
          </p:nvSpPr>
          <p:spPr>
            <a:xfrm>
              <a:off x="9203172" y="5507721"/>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FBD06603-275C-419F-8D37-065A9F0CA0E7}"/>
                </a:ext>
              </a:extLst>
            </p:cNvPr>
            <p:cNvSpPr/>
            <p:nvPr/>
          </p:nvSpPr>
          <p:spPr>
            <a:xfrm>
              <a:off x="9790301" y="550772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3ADDC316-4E4D-4E11-930B-EB5DF3BA7D2E}"/>
                </a:ext>
              </a:extLst>
            </p:cNvPr>
            <p:cNvSpPr/>
            <p:nvPr/>
          </p:nvSpPr>
          <p:spPr>
            <a:xfrm>
              <a:off x="10382316" y="550772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FC280310-73C4-4838-96B3-A3A9256817CD}"/>
                </a:ext>
              </a:extLst>
            </p:cNvPr>
            <p:cNvSpPr/>
            <p:nvPr/>
          </p:nvSpPr>
          <p:spPr>
            <a:xfrm>
              <a:off x="10974331" y="550772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48366C20-AF91-47A1-89B6-7A4722E91721}"/>
                </a:ext>
              </a:extLst>
            </p:cNvPr>
            <p:cNvSpPr/>
            <p:nvPr/>
          </p:nvSpPr>
          <p:spPr>
            <a:xfrm>
              <a:off x="8024028" y="5507721"/>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3EDAFE3C-5118-46E1-B6BD-1625198BB851}"/>
                </a:ext>
              </a:extLst>
            </p:cNvPr>
            <p:cNvSpPr/>
            <p:nvPr/>
          </p:nvSpPr>
          <p:spPr>
            <a:xfrm>
              <a:off x="8597710" y="3615098"/>
              <a:ext cx="2210775"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36F7C08B-C056-4760-AAE6-3C1320C533DE}"/>
                </a:ext>
              </a:extLst>
            </p:cNvPr>
            <p:cNvSpPr/>
            <p:nvPr/>
          </p:nvSpPr>
          <p:spPr>
            <a:xfrm>
              <a:off x="9494249" y="373901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F7A3DD4-690B-4FFA-9C6E-6414025AE21F}"/>
                </a:ext>
              </a:extLst>
            </p:cNvPr>
            <p:cNvSpPr/>
            <p:nvPr/>
          </p:nvSpPr>
          <p:spPr>
            <a:xfrm>
              <a:off x="10116840" y="374045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C00EA09F-A791-4711-B5CF-6328AA838547}"/>
                </a:ext>
              </a:extLst>
            </p:cNvPr>
            <p:cNvSpPr/>
            <p:nvPr/>
          </p:nvSpPr>
          <p:spPr>
            <a:xfrm>
              <a:off x="8871658" y="374045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BFFD4253-15DD-4716-B739-7BC4422D4EBB}"/>
                </a:ext>
              </a:extLst>
            </p:cNvPr>
            <p:cNvSpPr/>
            <p:nvPr/>
          </p:nvSpPr>
          <p:spPr>
            <a:xfrm rot="16200000">
              <a:off x="9249770" y="4794154"/>
              <a:ext cx="928574"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Arrow: Right 34">
              <a:extLst>
                <a:ext uri="{FF2B5EF4-FFF2-40B4-BE49-F238E27FC236}">
                  <a16:creationId xmlns:a16="http://schemas.microsoft.com/office/drawing/2014/main" id="{90D1D521-6A52-448D-BB95-332B62645097}"/>
                </a:ext>
              </a:extLst>
            </p:cNvPr>
            <p:cNvSpPr/>
            <p:nvPr/>
          </p:nvSpPr>
          <p:spPr>
            <a:xfrm rot="16200000">
              <a:off x="9271030" y="3125983"/>
              <a:ext cx="852759"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2" name="Group 61">
            <a:extLst>
              <a:ext uri="{FF2B5EF4-FFF2-40B4-BE49-F238E27FC236}">
                <a16:creationId xmlns:a16="http://schemas.microsoft.com/office/drawing/2014/main" id="{E8DD954F-0BDE-492E-AC1E-06A56DCE7028}"/>
              </a:ext>
            </a:extLst>
          </p:cNvPr>
          <p:cNvGrpSpPr/>
          <p:nvPr/>
        </p:nvGrpSpPr>
        <p:grpSpPr>
          <a:xfrm>
            <a:off x="6747958" y="2718033"/>
            <a:ext cx="4684863" cy="3631882"/>
            <a:chOff x="6617423" y="1717576"/>
            <a:chExt cx="5213090" cy="4054057"/>
          </a:xfrm>
        </p:grpSpPr>
        <p:sp>
          <p:nvSpPr>
            <p:cNvPr id="37" name="Rectangle: Rounded Corners 36">
              <a:extLst>
                <a:ext uri="{FF2B5EF4-FFF2-40B4-BE49-F238E27FC236}">
                  <a16:creationId xmlns:a16="http://schemas.microsoft.com/office/drawing/2014/main" id="{D21EB70D-E3C1-4022-99FF-237F9D180D02}"/>
                </a:ext>
              </a:extLst>
            </p:cNvPr>
            <p:cNvSpPr/>
            <p:nvPr/>
          </p:nvSpPr>
          <p:spPr>
            <a:xfrm>
              <a:off x="7093415" y="1717576"/>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21BE7C71-7358-44BD-A8E4-62D615D95A55}"/>
                </a:ext>
              </a:extLst>
            </p:cNvPr>
            <p:cNvSpPr/>
            <p:nvPr/>
          </p:nvSpPr>
          <p:spPr>
            <a:xfrm>
              <a:off x="7967019" y="18831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18F34843-B485-48C0-8FCF-A62771F4A3E9}"/>
                </a:ext>
              </a:extLst>
            </p:cNvPr>
            <p:cNvSpPr/>
            <p:nvPr/>
          </p:nvSpPr>
          <p:spPr>
            <a:xfrm>
              <a:off x="8559034" y="18831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3DDF73D9-06BF-474E-92C4-CE63E7E54EE4}"/>
                </a:ext>
              </a:extLst>
            </p:cNvPr>
            <p:cNvSpPr/>
            <p:nvPr/>
          </p:nvSpPr>
          <p:spPr>
            <a:xfrm>
              <a:off x="9146163" y="188313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1555D2D-92B2-4E9F-B59A-FAD78FB23E81}"/>
                </a:ext>
              </a:extLst>
            </p:cNvPr>
            <p:cNvSpPr/>
            <p:nvPr/>
          </p:nvSpPr>
          <p:spPr>
            <a:xfrm>
              <a:off x="9738178" y="188313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5B6FC631-74AF-4606-9A34-6DD4347FE5CC}"/>
                </a:ext>
              </a:extLst>
            </p:cNvPr>
            <p:cNvSpPr/>
            <p:nvPr/>
          </p:nvSpPr>
          <p:spPr>
            <a:xfrm>
              <a:off x="10330193" y="188313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4DFD48CD-AD9D-4102-9EBF-1A48BC08BF93}"/>
                </a:ext>
              </a:extLst>
            </p:cNvPr>
            <p:cNvSpPr/>
            <p:nvPr/>
          </p:nvSpPr>
          <p:spPr>
            <a:xfrm>
              <a:off x="7379890" y="18831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Rounded Corners 43">
              <a:extLst>
                <a:ext uri="{FF2B5EF4-FFF2-40B4-BE49-F238E27FC236}">
                  <a16:creationId xmlns:a16="http://schemas.microsoft.com/office/drawing/2014/main" id="{F36A3B20-E3F1-4091-931B-B7DD51F871F9}"/>
                </a:ext>
              </a:extLst>
            </p:cNvPr>
            <p:cNvSpPr/>
            <p:nvPr/>
          </p:nvSpPr>
          <p:spPr>
            <a:xfrm>
              <a:off x="7078161" y="5051786"/>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1062B18B-BAC1-428F-8A9D-1FDB02DE7B3E}"/>
                </a:ext>
              </a:extLst>
            </p:cNvPr>
            <p:cNvSpPr/>
            <p:nvPr/>
          </p:nvSpPr>
          <p:spPr>
            <a:xfrm>
              <a:off x="7980465" y="521734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5999B978-9CE3-4E88-BA51-C45770C2A55C}"/>
                </a:ext>
              </a:extLst>
            </p:cNvPr>
            <p:cNvSpPr/>
            <p:nvPr/>
          </p:nvSpPr>
          <p:spPr>
            <a:xfrm>
              <a:off x="8572480" y="521734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30F5C197-D2E8-40D4-AFCE-F61AD39FCE8C}"/>
                </a:ext>
              </a:extLst>
            </p:cNvPr>
            <p:cNvSpPr/>
            <p:nvPr/>
          </p:nvSpPr>
          <p:spPr>
            <a:xfrm>
              <a:off x="9159609" y="521734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6F2C0B12-6ED3-424A-929B-F858C6FAB390}"/>
                </a:ext>
              </a:extLst>
            </p:cNvPr>
            <p:cNvSpPr/>
            <p:nvPr/>
          </p:nvSpPr>
          <p:spPr>
            <a:xfrm>
              <a:off x="9751624" y="521734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F054EAE8-45F3-4233-9DAA-1C9130F78247}"/>
                </a:ext>
              </a:extLst>
            </p:cNvPr>
            <p:cNvSpPr/>
            <p:nvPr/>
          </p:nvSpPr>
          <p:spPr>
            <a:xfrm>
              <a:off x="10343639" y="521734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95CD2EA1-82F0-4904-897B-F65DA9DECAEA}"/>
                </a:ext>
              </a:extLst>
            </p:cNvPr>
            <p:cNvSpPr/>
            <p:nvPr/>
          </p:nvSpPr>
          <p:spPr>
            <a:xfrm>
              <a:off x="7393336" y="521734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0">
              <a:extLst>
                <a:ext uri="{FF2B5EF4-FFF2-40B4-BE49-F238E27FC236}">
                  <a16:creationId xmlns:a16="http://schemas.microsoft.com/office/drawing/2014/main" id="{310E333B-0506-4B7A-BF80-BDEDB2BF0D47}"/>
                </a:ext>
              </a:extLst>
            </p:cNvPr>
            <p:cNvSpPr/>
            <p:nvPr/>
          </p:nvSpPr>
          <p:spPr>
            <a:xfrm>
              <a:off x="6617423" y="3324720"/>
              <a:ext cx="5213090"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F39CEDD4-8416-47FA-BAA4-D3448C148714}"/>
                </a:ext>
              </a:extLst>
            </p:cNvPr>
            <p:cNvSpPr/>
            <p:nvPr/>
          </p:nvSpPr>
          <p:spPr>
            <a:xfrm>
              <a:off x="8660403" y="3490277"/>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A69FF2B4-E130-4A4A-BE71-DD366F07A20F}"/>
                </a:ext>
              </a:extLst>
            </p:cNvPr>
            <p:cNvSpPr/>
            <p:nvPr/>
          </p:nvSpPr>
          <p:spPr>
            <a:xfrm>
              <a:off x="9252418" y="3490277"/>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47633B14-E8EA-4775-82D5-0FEDE66C9FE2}"/>
                </a:ext>
              </a:extLst>
            </p:cNvPr>
            <p:cNvSpPr/>
            <p:nvPr/>
          </p:nvSpPr>
          <p:spPr>
            <a:xfrm>
              <a:off x="9839547" y="3490278"/>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9255B65F-D0D8-4723-93EE-26DE8BB6C551}"/>
                </a:ext>
              </a:extLst>
            </p:cNvPr>
            <p:cNvSpPr/>
            <p:nvPr/>
          </p:nvSpPr>
          <p:spPr>
            <a:xfrm>
              <a:off x="10431562" y="3490278"/>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47C9275-2E72-47A3-8DC2-1117DC06E470}"/>
                </a:ext>
              </a:extLst>
            </p:cNvPr>
            <p:cNvSpPr/>
            <p:nvPr/>
          </p:nvSpPr>
          <p:spPr>
            <a:xfrm>
              <a:off x="11023577" y="3490278"/>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877B64D7-4B01-4E46-8FDD-38C0310E54DD}"/>
                </a:ext>
              </a:extLst>
            </p:cNvPr>
            <p:cNvSpPr/>
            <p:nvPr/>
          </p:nvSpPr>
          <p:spPr>
            <a:xfrm>
              <a:off x="8073274" y="3490277"/>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9C53D793-5538-4EE0-9E32-06CE6171BBB3}"/>
                </a:ext>
              </a:extLst>
            </p:cNvPr>
            <p:cNvSpPr/>
            <p:nvPr/>
          </p:nvSpPr>
          <p:spPr>
            <a:xfrm>
              <a:off x="6889244" y="3490277"/>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E53E882-C2C8-4312-8722-7E6687A871BD}"/>
                </a:ext>
              </a:extLst>
            </p:cNvPr>
            <p:cNvSpPr/>
            <p:nvPr/>
          </p:nvSpPr>
          <p:spPr>
            <a:xfrm>
              <a:off x="7481259" y="3477462"/>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Arrow: Right 59">
              <a:extLst>
                <a:ext uri="{FF2B5EF4-FFF2-40B4-BE49-F238E27FC236}">
                  <a16:creationId xmlns:a16="http://schemas.microsoft.com/office/drawing/2014/main" id="{B7D4ECA1-844D-46AB-B138-F6721EC93B5B}"/>
                </a:ext>
              </a:extLst>
            </p:cNvPr>
            <p:cNvSpPr/>
            <p:nvPr/>
          </p:nvSpPr>
          <p:spPr>
            <a:xfrm rot="16200000">
              <a:off x="8619078" y="4503776"/>
              <a:ext cx="928574"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row: Right 60">
              <a:extLst>
                <a:ext uri="{FF2B5EF4-FFF2-40B4-BE49-F238E27FC236}">
                  <a16:creationId xmlns:a16="http://schemas.microsoft.com/office/drawing/2014/main" id="{14DC10AD-B486-4C07-950D-9457C98D1439}"/>
                </a:ext>
              </a:extLst>
            </p:cNvPr>
            <p:cNvSpPr/>
            <p:nvPr/>
          </p:nvSpPr>
          <p:spPr>
            <a:xfrm rot="16200000">
              <a:off x="8640338" y="2835605"/>
              <a:ext cx="852759"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TextBox 62">
            <a:extLst>
              <a:ext uri="{FF2B5EF4-FFF2-40B4-BE49-F238E27FC236}">
                <a16:creationId xmlns:a16="http://schemas.microsoft.com/office/drawing/2014/main" id="{F7BE80BA-0C99-4567-8ABE-D5F1E0FFCDBD}"/>
              </a:ext>
            </a:extLst>
          </p:cNvPr>
          <p:cNvSpPr txBox="1"/>
          <p:nvPr/>
        </p:nvSpPr>
        <p:spPr>
          <a:xfrm>
            <a:off x="332508" y="1951570"/>
            <a:ext cx="7640379" cy="523220"/>
          </a:xfrm>
          <a:prstGeom prst="rect">
            <a:avLst/>
          </a:prstGeom>
          <a:noFill/>
        </p:spPr>
        <p:txBody>
          <a:bodyPr wrap="square" rtlCol="1">
            <a:spAutoFit/>
          </a:bodyPr>
          <a:lstStyle/>
          <a:p>
            <a:r>
              <a:rPr lang="en-US" sz="2800" dirty="0"/>
              <a:t>We distinguish between two types of AE structures:</a:t>
            </a:r>
            <a:endParaRPr lang="he-IL" sz="2800" dirty="0"/>
          </a:p>
        </p:txBody>
      </p:sp>
    </p:spTree>
    <p:extLst>
      <p:ext uri="{BB962C8B-B14F-4D97-AF65-F5344CB8AC3E}">
        <p14:creationId xmlns:p14="http://schemas.microsoft.com/office/powerpoint/2010/main" val="1245427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2"/>
                                        </p:tgtEl>
                                        <p:attrNameLst>
                                          <p:attrName>style.visibility</p:attrName>
                                        </p:attrNameLst>
                                      </p:cBhvr>
                                      <p:to>
                                        <p:strVal val="visible"/>
                                      </p:to>
                                    </p:set>
                                    <p:animEffect transition="in" filter="fade">
                                      <p:cBhvr>
                                        <p:cTn id="14" dur="1000"/>
                                        <p:tgtEl>
                                          <p:spTgt spid="62"/>
                                        </p:tgtEl>
                                      </p:cBhvr>
                                    </p:animEffect>
                                    <p:anim calcmode="lin" valueType="num">
                                      <p:cBhvr>
                                        <p:cTn id="15" dur="1000" fill="hold"/>
                                        <p:tgtEl>
                                          <p:spTgt spid="62"/>
                                        </p:tgtEl>
                                        <p:attrNameLst>
                                          <p:attrName>ppt_x</p:attrName>
                                        </p:attrNameLst>
                                      </p:cBhvr>
                                      <p:tavLst>
                                        <p:tav tm="0">
                                          <p:val>
                                            <p:strVal val="#ppt_x"/>
                                          </p:val>
                                        </p:tav>
                                        <p:tav tm="100000">
                                          <p:val>
                                            <p:strVal val="#ppt_x"/>
                                          </p:val>
                                        </p:tav>
                                      </p:tavLst>
                                    </p:anim>
                                    <p:anim calcmode="lin" valueType="num">
                                      <p:cBhvr>
                                        <p:cTn id="16"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F7955-58D2-4A69-AD06-5524EEAF12C2}"/>
              </a:ext>
            </a:extLst>
          </p:cNvPr>
          <p:cNvSpPr>
            <a:spLocks noGrp="1"/>
          </p:cNvSpPr>
          <p:nvPr>
            <p:ph type="title"/>
          </p:nvPr>
        </p:nvSpPr>
        <p:spPr>
          <a:xfrm>
            <a:off x="838200" y="365125"/>
            <a:ext cx="10515600" cy="801167"/>
          </a:xfrm>
        </p:spPr>
        <p:txBody>
          <a:bodyPr/>
          <a:lstStyle/>
          <a:p>
            <a:pPr algn="ctr"/>
            <a:r>
              <a:rPr lang="en-US" dirty="0">
                <a:latin typeface="Arial" panose="020B0604020202020204" pitchFamily="34" charset="0"/>
                <a:cs typeface="Arial" panose="020B0604020202020204" pitchFamily="34" charset="0"/>
              </a:rPr>
              <a:t>Undercomplete AE</a:t>
            </a:r>
            <a:endParaRPr lang="he-IL"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31855AC0-F312-4D1A-B929-8D0D17BD4894}"/>
              </a:ext>
            </a:extLst>
          </p:cNvPr>
          <p:cNvGrpSpPr/>
          <p:nvPr/>
        </p:nvGrpSpPr>
        <p:grpSpPr>
          <a:xfrm>
            <a:off x="6541710" y="2007954"/>
            <a:ext cx="5210856" cy="4054057"/>
            <a:chOff x="5451141" y="2024732"/>
            <a:chExt cx="5210856" cy="4054057"/>
          </a:xfrm>
        </p:grpSpPr>
        <p:sp>
          <p:nvSpPr>
            <p:cNvPr id="4" name="Rectangle: Rounded Corners 3">
              <a:extLst>
                <a:ext uri="{FF2B5EF4-FFF2-40B4-BE49-F238E27FC236}">
                  <a16:creationId xmlns:a16="http://schemas.microsoft.com/office/drawing/2014/main" id="{092230CB-B770-4988-B2B8-273313FAC36F}"/>
                </a:ext>
              </a:extLst>
            </p:cNvPr>
            <p:cNvSpPr/>
            <p:nvPr/>
          </p:nvSpPr>
          <p:spPr>
            <a:xfrm>
              <a:off x="6633538" y="2024732"/>
              <a:ext cx="4028459"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D42765E7-8FD1-4B7D-BF81-DA6457FCAB50}"/>
                </a:ext>
              </a:extLst>
            </p:cNvPr>
            <p:cNvSpPr/>
            <p:nvPr/>
          </p:nvSpPr>
          <p:spPr>
            <a:xfrm>
              <a:off x="7507142" y="219028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77B27665-B37B-4BBB-ACE8-F1D4C43C22D0}"/>
                </a:ext>
              </a:extLst>
            </p:cNvPr>
            <p:cNvSpPr/>
            <p:nvPr/>
          </p:nvSpPr>
          <p:spPr>
            <a:xfrm>
              <a:off x="8099157" y="219028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8A95C108-0BD0-4375-8AB3-F6132C2468BD}"/>
                </a:ext>
              </a:extLst>
            </p:cNvPr>
            <p:cNvSpPr/>
            <p:nvPr/>
          </p:nvSpPr>
          <p:spPr>
            <a:xfrm>
              <a:off x="8686286" y="21902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CBB48E8-5A26-423C-B470-9A454DA23614}"/>
                </a:ext>
              </a:extLst>
            </p:cNvPr>
            <p:cNvSpPr/>
            <p:nvPr/>
          </p:nvSpPr>
          <p:spPr>
            <a:xfrm>
              <a:off x="9278301" y="21902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AD51C0B7-0970-4074-A727-A5D5DD81415B}"/>
                </a:ext>
              </a:extLst>
            </p:cNvPr>
            <p:cNvSpPr/>
            <p:nvPr/>
          </p:nvSpPr>
          <p:spPr>
            <a:xfrm>
              <a:off x="9870316" y="21902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8EE6A59-F6CD-426F-B831-EBFC5FCA5EED}"/>
                </a:ext>
              </a:extLst>
            </p:cNvPr>
            <p:cNvSpPr/>
            <p:nvPr/>
          </p:nvSpPr>
          <p:spPr>
            <a:xfrm>
              <a:off x="6920013" y="219028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4F44866E-68FD-45DF-BC38-A22E8F38A0B7}"/>
                </a:ext>
              </a:extLst>
            </p:cNvPr>
            <p:cNvSpPr/>
            <p:nvPr/>
          </p:nvSpPr>
          <p:spPr>
            <a:xfrm>
              <a:off x="6618284" y="5358942"/>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EA73214-29A6-4B2C-B731-ECDAD3420BF8}"/>
                </a:ext>
              </a:extLst>
            </p:cNvPr>
            <p:cNvSpPr/>
            <p:nvPr/>
          </p:nvSpPr>
          <p:spPr>
            <a:xfrm>
              <a:off x="7520588" y="552449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249B6EF-5D36-452E-B227-0FAF59295BC2}"/>
                </a:ext>
              </a:extLst>
            </p:cNvPr>
            <p:cNvSpPr/>
            <p:nvPr/>
          </p:nvSpPr>
          <p:spPr>
            <a:xfrm>
              <a:off x="8112603" y="552449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864B332-B765-4274-8217-E083C208A632}"/>
                </a:ext>
              </a:extLst>
            </p:cNvPr>
            <p:cNvSpPr/>
            <p:nvPr/>
          </p:nvSpPr>
          <p:spPr>
            <a:xfrm>
              <a:off x="8699732" y="552450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1BF99BD-FD62-411D-929E-E80A9F0512A2}"/>
                </a:ext>
              </a:extLst>
            </p:cNvPr>
            <p:cNvSpPr/>
            <p:nvPr/>
          </p:nvSpPr>
          <p:spPr>
            <a:xfrm>
              <a:off x="9291747" y="552450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112EE3FB-F86A-4711-B4EF-D9075945634E}"/>
                </a:ext>
              </a:extLst>
            </p:cNvPr>
            <p:cNvSpPr/>
            <p:nvPr/>
          </p:nvSpPr>
          <p:spPr>
            <a:xfrm>
              <a:off x="9883762" y="552450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9AC21F0-31FA-47DD-822C-83431BE384FC}"/>
                </a:ext>
              </a:extLst>
            </p:cNvPr>
            <p:cNvSpPr/>
            <p:nvPr/>
          </p:nvSpPr>
          <p:spPr>
            <a:xfrm>
              <a:off x="6933459" y="552449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CE449555-CD62-4897-9043-273A70C53A44}"/>
                </a:ext>
              </a:extLst>
            </p:cNvPr>
            <p:cNvSpPr/>
            <p:nvPr/>
          </p:nvSpPr>
          <p:spPr>
            <a:xfrm>
              <a:off x="7507141" y="3631876"/>
              <a:ext cx="2210775"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6A507220-8757-4261-8E58-BEE3B888FB21}"/>
                </a:ext>
              </a:extLst>
            </p:cNvPr>
            <p:cNvSpPr/>
            <p:nvPr/>
          </p:nvSpPr>
          <p:spPr>
            <a:xfrm>
              <a:off x="8403680" y="37557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3382DCD-900F-439B-A510-015ADA1CD054}"/>
                </a:ext>
              </a:extLst>
            </p:cNvPr>
            <p:cNvSpPr/>
            <p:nvPr/>
          </p:nvSpPr>
          <p:spPr>
            <a:xfrm>
              <a:off x="9026271" y="375723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1D110B0-1914-4F39-AD20-A99EB60E0E03}"/>
                </a:ext>
              </a:extLst>
            </p:cNvPr>
            <p:cNvSpPr/>
            <p:nvPr/>
          </p:nvSpPr>
          <p:spPr>
            <a:xfrm>
              <a:off x="7781089" y="375723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AD6F0740-70FF-4A83-AD67-8E37A9979A3B}"/>
                </a:ext>
              </a:extLst>
            </p:cNvPr>
            <p:cNvSpPr/>
            <p:nvPr/>
          </p:nvSpPr>
          <p:spPr>
            <a:xfrm rot="16200000">
              <a:off x="8159201" y="4810932"/>
              <a:ext cx="928574"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01728E8B-71B2-452B-8848-626885883546}"/>
                </a:ext>
              </a:extLst>
            </p:cNvPr>
            <p:cNvSpPr/>
            <p:nvPr/>
          </p:nvSpPr>
          <p:spPr>
            <a:xfrm rot="16200000">
              <a:off x="8180461" y="3142761"/>
              <a:ext cx="852759"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08A62363-D85D-4156-9BBC-197E121A902A}"/>
                    </a:ext>
                  </a:extLst>
                </p:cNvPr>
                <p:cNvSpPr txBox="1"/>
                <p:nvPr/>
              </p:nvSpPr>
              <p:spPr>
                <a:xfrm>
                  <a:off x="5868742" y="5471671"/>
                  <a:ext cx="604753" cy="4924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panose="02040503050406030204" pitchFamily="18" charset="0"/>
                          </a:rPr>
                          <m:t>𝑥</m:t>
                        </m:r>
                      </m:oMath>
                    </m:oMathPara>
                  </a14:m>
                  <a:endParaRPr lang="en-US" sz="3200" dirty="0"/>
                </a:p>
              </p:txBody>
            </p:sp>
          </mc:Choice>
          <mc:Fallback xmlns="">
            <p:sp>
              <p:nvSpPr>
                <p:cNvPr id="29" name="TextBox 28">
                  <a:extLst>
                    <a:ext uri="{FF2B5EF4-FFF2-40B4-BE49-F238E27FC236}">
                      <a16:creationId xmlns:a16="http://schemas.microsoft.com/office/drawing/2014/main" id="{08A62363-D85D-4156-9BBC-197E121A902A}"/>
                    </a:ext>
                  </a:extLst>
                </p:cNvPr>
                <p:cNvSpPr txBox="1">
                  <a:spLocks noRot="1" noChangeAspect="1" noMove="1" noResize="1" noEditPoints="1" noAdjustHandles="1" noChangeArrowheads="1" noChangeShapeType="1" noTextEdit="1"/>
                </p:cNvSpPr>
                <p:nvPr/>
              </p:nvSpPr>
              <p:spPr>
                <a:xfrm>
                  <a:off x="5868742" y="5471671"/>
                  <a:ext cx="604753" cy="492443"/>
                </a:xfrm>
                <a:prstGeom prst="rect">
                  <a:avLst/>
                </a:prstGeom>
                <a:blipFill>
                  <a:blip r:embed="rId2"/>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B110437C-928C-40D0-8CA0-91A52195AF96}"/>
                    </a:ext>
                  </a:extLst>
                </p:cNvPr>
                <p:cNvSpPr txBox="1"/>
                <p:nvPr/>
              </p:nvSpPr>
              <p:spPr>
                <a:xfrm>
                  <a:off x="6024958" y="2060706"/>
                  <a:ext cx="323422"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3200" i="1" smtClean="0">
                                <a:latin typeface="Cambria Math" panose="02040503050406030204" pitchFamily="18" charset="0"/>
                              </a:rPr>
                            </m:ctrlPr>
                          </m:accPr>
                          <m:e>
                            <m:r>
                              <a:rPr lang="en-US" sz="3200" i="1">
                                <a:latin typeface="Cambria Math" panose="02040503050406030204" pitchFamily="18" charset="0"/>
                              </a:rPr>
                              <m:t>𝑥</m:t>
                            </m:r>
                          </m:e>
                        </m:acc>
                      </m:oMath>
                    </m:oMathPara>
                  </a14:m>
                  <a:endParaRPr lang="en-US" sz="3200" dirty="0"/>
                </a:p>
              </p:txBody>
            </p:sp>
          </mc:Choice>
          <mc:Fallback xmlns="">
            <p:sp>
              <p:nvSpPr>
                <p:cNvPr id="30" name="TextBox 29">
                  <a:extLst>
                    <a:ext uri="{FF2B5EF4-FFF2-40B4-BE49-F238E27FC236}">
                      <a16:creationId xmlns:a16="http://schemas.microsoft.com/office/drawing/2014/main" id="{B110437C-928C-40D0-8CA0-91A52195AF96}"/>
                    </a:ext>
                  </a:extLst>
                </p:cNvPr>
                <p:cNvSpPr txBox="1">
                  <a:spLocks noRot="1" noChangeAspect="1" noMove="1" noResize="1" noEditPoints="1" noAdjustHandles="1" noChangeArrowheads="1" noChangeShapeType="1" noTextEdit="1"/>
                </p:cNvSpPr>
                <p:nvPr/>
              </p:nvSpPr>
              <p:spPr>
                <a:xfrm>
                  <a:off x="6024958" y="2060706"/>
                  <a:ext cx="323422" cy="492443"/>
                </a:xfrm>
                <a:prstGeom prst="rect">
                  <a:avLst/>
                </a:prstGeom>
                <a:blipFill>
                  <a:blip r:embed="rId3"/>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5053B7B5-AAA3-423C-9FB8-E332A257E787}"/>
                    </a:ext>
                  </a:extLst>
                </p:cNvPr>
                <p:cNvSpPr txBox="1"/>
                <p:nvPr/>
              </p:nvSpPr>
              <p:spPr>
                <a:xfrm>
                  <a:off x="8714972" y="4610724"/>
                  <a:ext cx="459165"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smtClean="0">
                            <a:latin typeface="Cambria Math" panose="02040503050406030204" pitchFamily="18" charset="0"/>
                          </a:rPr>
                          <m:t>𝑤</m:t>
                        </m:r>
                      </m:oMath>
                    </m:oMathPara>
                  </a14:m>
                  <a:endParaRPr lang="en-US" sz="3600" dirty="0"/>
                </a:p>
              </p:txBody>
            </p:sp>
          </mc:Choice>
          <mc:Fallback xmlns="">
            <p:sp>
              <p:nvSpPr>
                <p:cNvPr id="31" name="TextBox 30">
                  <a:extLst>
                    <a:ext uri="{FF2B5EF4-FFF2-40B4-BE49-F238E27FC236}">
                      <a16:creationId xmlns:a16="http://schemas.microsoft.com/office/drawing/2014/main" id="{5053B7B5-AAA3-423C-9FB8-E332A257E787}"/>
                    </a:ext>
                  </a:extLst>
                </p:cNvPr>
                <p:cNvSpPr txBox="1">
                  <a:spLocks noRot="1" noChangeAspect="1" noMove="1" noResize="1" noEditPoints="1" noAdjustHandles="1" noChangeArrowheads="1" noChangeShapeType="1" noTextEdit="1"/>
                </p:cNvSpPr>
                <p:nvPr/>
              </p:nvSpPr>
              <p:spPr>
                <a:xfrm>
                  <a:off x="8714972" y="4610724"/>
                  <a:ext cx="459165" cy="553998"/>
                </a:xfrm>
                <a:prstGeom prst="rect">
                  <a:avLst/>
                </a:prstGeom>
                <a:blipFill>
                  <a:blip r:embed="rId4"/>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580E6E42-642F-4BAB-AC0D-99A18545CCA5}"/>
                    </a:ext>
                  </a:extLst>
                </p:cNvPr>
                <p:cNvSpPr txBox="1"/>
                <p:nvPr/>
              </p:nvSpPr>
              <p:spPr>
                <a:xfrm>
                  <a:off x="8714972" y="2911849"/>
                  <a:ext cx="564257"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smtClean="0">
                            <a:latin typeface="Cambria Math" panose="02040503050406030204" pitchFamily="18" charset="0"/>
                          </a:rPr>
                          <m:t>𝑤</m:t>
                        </m:r>
                        <m:r>
                          <a:rPr lang="en-US" sz="3600" b="0" i="1" smtClean="0">
                            <a:latin typeface="Cambria Math" panose="02040503050406030204" pitchFamily="18" charset="0"/>
                          </a:rPr>
                          <m:t>′</m:t>
                        </m:r>
                      </m:oMath>
                    </m:oMathPara>
                  </a14:m>
                  <a:endParaRPr lang="en-US" sz="3600" dirty="0"/>
                </a:p>
              </p:txBody>
            </p:sp>
          </mc:Choice>
          <mc:Fallback xmlns="">
            <p:sp>
              <p:nvSpPr>
                <p:cNvPr id="32" name="TextBox 31">
                  <a:extLst>
                    <a:ext uri="{FF2B5EF4-FFF2-40B4-BE49-F238E27FC236}">
                      <a16:creationId xmlns:a16="http://schemas.microsoft.com/office/drawing/2014/main" id="{580E6E42-642F-4BAB-AC0D-99A18545CCA5}"/>
                    </a:ext>
                  </a:extLst>
                </p:cNvPr>
                <p:cNvSpPr txBox="1">
                  <a:spLocks noRot="1" noChangeAspect="1" noMove="1" noResize="1" noEditPoints="1" noAdjustHandles="1" noChangeArrowheads="1" noChangeShapeType="1" noTextEdit="1"/>
                </p:cNvSpPr>
                <p:nvPr/>
              </p:nvSpPr>
              <p:spPr>
                <a:xfrm>
                  <a:off x="8714972" y="2911849"/>
                  <a:ext cx="564257" cy="553998"/>
                </a:xfrm>
                <a:prstGeom prst="rect">
                  <a:avLst/>
                </a:prstGeom>
                <a:blipFill>
                  <a:blip r:embed="rId5"/>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F327AD67-453E-457E-B3FB-0344AB29DA04}"/>
                    </a:ext>
                  </a:extLst>
                </p:cNvPr>
                <p:cNvSpPr txBox="1"/>
                <p:nvPr/>
              </p:nvSpPr>
              <p:spPr>
                <a:xfrm>
                  <a:off x="5451141" y="3729378"/>
                  <a:ext cx="902106"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panose="02040503050406030204" pitchFamily="18" charset="0"/>
                          </a:rPr>
                          <m:t>𝑓</m:t>
                        </m:r>
                        <m:d>
                          <m:dPr>
                            <m:ctrlPr>
                              <a:rPr lang="en-US" sz="3200" i="1">
                                <a:latin typeface="Cambria Math" panose="02040503050406030204" pitchFamily="18" charset="0"/>
                              </a:rPr>
                            </m:ctrlPr>
                          </m:dPr>
                          <m:e>
                            <m:r>
                              <a:rPr lang="en-US" sz="3200" i="1">
                                <a:latin typeface="Cambria Math" panose="02040503050406030204" pitchFamily="18" charset="0"/>
                              </a:rPr>
                              <m:t>𝑥</m:t>
                            </m:r>
                          </m:e>
                        </m:d>
                      </m:oMath>
                    </m:oMathPara>
                  </a14:m>
                  <a:endParaRPr lang="en-US" sz="3200" dirty="0"/>
                </a:p>
              </p:txBody>
            </p:sp>
          </mc:Choice>
          <mc:Fallback xmlns="">
            <p:sp>
              <p:nvSpPr>
                <p:cNvPr id="33" name="TextBox 32">
                  <a:extLst>
                    <a:ext uri="{FF2B5EF4-FFF2-40B4-BE49-F238E27FC236}">
                      <a16:creationId xmlns:a16="http://schemas.microsoft.com/office/drawing/2014/main" id="{F327AD67-453E-457E-B3FB-0344AB29DA04}"/>
                    </a:ext>
                  </a:extLst>
                </p:cNvPr>
                <p:cNvSpPr txBox="1">
                  <a:spLocks noRot="1" noChangeAspect="1" noMove="1" noResize="1" noEditPoints="1" noAdjustHandles="1" noChangeArrowheads="1" noChangeShapeType="1" noTextEdit="1"/>
                </p:cNvSpPr>
                <p:nvPr/>
              </p:nvSpPr>
              <p:spPr>
                <a:xfrm>
                  <a:off x="5451141" y="3729378"/>
                  <a:ext cx="902106" cy="492443"/>
                </a:xfrm>
                <a:prstGeom prst="rect">
                  <a:avLst/>
                </a:prstGeom>
                <a:blipFill>
                  <a:blip r:embed="rId6"/>
                  <a:stretch>
                    <a:fillRect/>
                  </a:stretch>
                </a:blipFill>
              </p:spPr>
              <p:txBody>
                <a:bodyPr/>
                <a:lstStyle/>
                <a:p>
                  <a:r>
                    <a:rPr lang="he-IL">
                      <a:noFill/>
                    </a:rPr>
                    <a:t> </a:t>
                  </a:r>
                </a:p>
              </p:txBody>
            </p:sp>
          </mc:Fallback>
        </mc:AlternateContent>
      </p:grpSp>
      <p:sp>
        <p:nvSpPr>
          <p:cNvPr id="34" name="TextBox 33">
            <a:extLst>
              <a:ext uri="{FF2B5EF4-FFF2-40B4-BE49-F238E27FC236}">
                <a16:creationId xmlns:a16="http://schemas.microsoft.com/office/drawing/2014/main" id="{66CB51DC-6EFA-4887-8D51-844E0067F8A4}"/>
              </a:ext>
            </a:extLst>
          </p:cNvPr>
          <p:cNvSpPr txBox="1"/>
          <p:nvPr/>
        </p:nvSpPr>
        <p:spPr>
          <a:xfrm>
            <a:off x="359229" y="1724949"/>
            <a:ext cx="5307860"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Hidden layer is </a:t>
            </a:r>
            <a:r>
              <a:rPr lang="en-US" sz="2800" b="1" dirty="0"/>
              <a:t>Undercomplete </a:t>
            </a:r>
            <a:r>
              <a:rPr lang="en-US" sz="2800" dirty="0"/>
              <a:t>if smaller than the input layer</a:t>
            </a:r>
          </a:p>
          <a:p>
            <a:pPr marL="742950" lvl="1" indent="-285750">
              <a:buFont typeface="Wingdings" panose="05000000000000000000" pitchFamily="2" charset="2"/>
              <a:buChar char="q"/>
            </a:pPr>
            <a:r>
              <a:rPr lang="en-US" sz="2800" dirty="0"/>
              <a:t>Compresses the input</a:t>
            </a:r>
          </a:p>
          <a:p>
            <a:pPr marL="742950" lvl="1" indent="-285750">
              <a:buFont typeface="Wingdings" panose="05000000000000000000" pitchFamily="2" charset="2"/>
              <a:buChar char="q"/>
            </a:pPr>
            <a:r>
              <a:rPr lang="en-US" sz="2800" dirty="0"/>
              <a:t>Compresses well only for the training distribution.</a:t>
            </a:r>
          </a:p>
        </p:txBody>
      </p:sp>
      <p:sp>
        <p:nvSpPr>
          <p:cNvPr id="35" name="TextBox 34">
            <a:extLst>
              <a:ext uri="{FF2B5EF4-FFF2-40B4-BE49-F238E27FC236}">
                <a16:creationId xmlns:a16="http://schemas.microsoft.com/office/drawing/2014/main" id="{366B8E87-BCBA-465A-8200-1BA76E700648}"/>
              </a:ext>
            </a:extLst>
          </p:cNvPr>
          <p:cNvSpPr txBox="1"/>
          <p:nvPr/>
        </p:nvSpPr>
        <p:spPr>
          <a:xfrm>
            <a:off x="359229" y="4634150"/>
            <a:ext cx="5555020"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t>Hidden nodes will be</a:t>
            </a:r>
          </a:p>
          <a:p>
            <a:pPr marL="742950" lvl="1" indent="-285750">
              <a:buFont typeface="Wingdings" panose="05000000000000000000" pitchFamily="2" charset="2"/>
              <a:buChar char="q"/>
            </a:pPr>
            <a:r>
              <a:rPr lang="en-US" sz="2800" dirty="0"/>
              <a:t>Good features for the training distribution.</a:t>
            </a:r>
          </a:p>
          <a:p>
            <a:pPr marL="742950" lvl="1" indent="-285750">
              <a:buFont typeface="Wingdings" panose="05000000000000000000" pitchFamily="2" charset="2"/>
              <a:buChar char="q"/>
            </a:pPr>
            <a:r>
              <a:rPr lang="en-US" sz="2800" dirty="0"/>
              <a:t>Bad for other types on input</a:t>
            </a:r>
          </a:p>
        </p:txBody>
      </p:sp>
    </p:spTree>
    <p:extLst>
      <p:ext uri="{BB962C8B-B14F-4D97-AF65-F5344CB8AC3E}">
        <p14:creationId xmlns:p14="http://schemas.microsoft.com/office/powerpoint/2010/main" val="554145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F7955-58D2-4A69-AD06-5524EEAF12C2}"/>
              </a:ext>
            </a:extLst>
          </p:cNvPr>
          <p:cNvSpPr>
            <a:spLocks noGrp="1"/>
          </p:cNvSpPr>
          <p:nvPr>
            <p:ph type="title"/>
          </p:nvPr>
        </p:nvSpPr>
        <p:spPr>
          <a:xfrm>
            <a:off x="838200" y="290984"/>
            <a:ext cx="10515600" cy="830998"/>
          </a:xfrm>
        </p:spPr>
        <p:txBody>
          <a:bodyPr/>
          <a:lstStyle/>
          <a:p>
            <a:pPr algn="ctr"/>
            <a:r>
              <a:rPr lang="en-US" dirty="0">
                <a:latin typeface="Arial" panose="020B0604020202020204" pitchFamily="34" charset="0"/>
                <a:cs typeface="Arial" panose="020B0604020202020204" pitchFamily="34" charset="0"/>
              </a:rPr>
              <a:t>Overcomplete AE</a:t>
            </a:r>
            <a:endParaRPr lang="he-IL" dirty="0">
              <a:latin typeface="Arial" panose="020B0604020202020204" pitchFamily="34" charset="0"/>
              <a:cs typeface="Arial" panose="020B0604020202020204" pitchFamily="34" charset="0"/>
            </a:endParaRPr>
          </a:p>
        </p:txBody>
      </p:sp>
      <p:grpSp>
        <p:nvGrpSpPr>
          <p:cNvPr id="19" name="Group 18">
            <a:extLst>
              <a:ext uri="{FF2B5EF4-FFF2-40B4-BE49-F238E27FC236}">
                <a16:creationId xmlns:a16="http://schemas.microsoft.com/office/drawing/2014/main" id="{5EAC497D-48E5-4AF2-9190-1DB5DD2363DA}"/>
              </a:ext>
            </a:extLst>
          </p:cNvPr>
          <p:cNvGrpSpPr/>
          <p:nvPr/>
        </p:nvGrpSpPr>
        <p:grpSpPr>
          <a:xfrm>
            <a:off x="5693776" y="1717576"/>
            <a:ext cx="6136737" cy="4054057"/>
            <a:chOff x="5693776" y="1717576"/>
            <a:chExt cx="6136737" cy="4054057"/>
          </a:xfrm>
        </p:grpSpPr>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FE3F831E-E987-49E5-BB65-9E81EC8670FB}"/>
                    </a:ext>
                  </a:extLst>
                </p:cNvPr>
                <p:cNvSpPr txBox="1"/>
                <p:nvPr/>
              </p:nvSpPr>
              <p:spPr>
                <a:xfrm>
                  <a:off x="5693776" y="3378452"/>
                  <a:ext cx="902106"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panose="02040503050406030204" pitchFamily="18" charset="0"/>
                          </a:rPr>
                          <m:t>𝑓</m:t>
                        </m:r>
                        <m:d>
                          <m:dPr>
                            <m:ctrlPr>
                              <a:rPr lang="en-US" sz="3200" i="1">
                                <a:latin typeface="Cambria Math" panose="02040503050406030204" pitchFamily="18" charset="0"/>
                              </a:rPr>
                            </m:ctrlPr>
                          </m:dPr>
                          <m:e>
                            <m:r>
                              <a:rPr lang="en-US" sz="3200" i="1">
                                <a:latin typeface="Cambria Math" panose="02040503050406030204" pitchFamily="18" charset="0"/>
                              </a:rPr>
                              <m:t>𝑥</m:t>
                            </m:r>
                          </m:e>
                        </m:d>
                      </m:oMath>
                    </m:oMathPara>
                  </a14:m>
                  <a:endParaRPr lang="en-US" sz="3200" dirty="0"/>
                </a:p>
              </p:txBody>
            </p:sp>
          </mc:Choice>
          <mc:Fallback xmlns="">
            <p:sp>
              <p:nvSpPr>
                <p:cNvPr id="50" name="TextBox 49">
                  <a:extLst>
                    <a:ext uri="{FF2B5EF4-FFF2-40B4-BE49-F238E27FC236}">
                      <a16:creationId xmlns:a16="http://schemas.microsoft.com/office/drawing/2014/main" id="{FE3F831E-E987-49E5-BB65-9E81EC8670FB}"/>
                    </a:ext>
                  </a:extLst>
                </p:cNvPr>
                <p:cNvSpPr txBox="1">
                  <a:spLocks noRot="1" noChangeAspect="1" noMove="1" noResize="1" noEditPoints="1" noAdjustHandles="1" noChangeArrowheads="1" noChangeShapeType="1" noTextEdit="1"/>
                </p:cNvSpPr>
                <p:nvPr/>
              </p:nvSpPr>
              <p:spPr>
                <a:xfrm>
                  <a:off x="5693776" y="3378452"/>
                  <a:ext cx="902106" cy="492443"/>
                </a:xfrm>
                <a:prstGeom prst="rect">
                  <a:avLst/>
                </a:prstGeom>
                <a:blipFill>
                  <a:blip r:embed="rId2"/>
                  <a:stretch>
                    <a:fillRect/>
                  </a:stretch>
                </a:blipFill>
              </p:spPr>
              <p:txBody>
                <a:bodyPr/>
                <a:lstStyle/>
                <a:p>
                  <a:r>
                    <a:rPr lang="he-IL">
                      <a:noFill/>
                    </a:rPr>
                    <a:t> </a:t>
                  </a:r>
                </a:p>
              </p:txBody>
            </p:sp>
          </mc:Fallback>
        </mc:AlternateContent>
        <p:grpSp>
          <p:nvGrpSpPr>
            <p:cNvPr id="4" name="Group 3">
              <a:extLst>
                <a:ext uri="{FF2B5EF4-FFF2-40B4-BE49-F238E27FC236}">
                  <a16:creationId xmlns:a16="http://schemas.microsoft.com/office/drawing/2014/main" id="{054239A0-610A-43DE-AF4D-4385D91B0B2D}"/>
                </a:ext>
              </a:extLst>
            </p:cNvPr>
            <p:cNvGrpSpPr/>
            <p:nvPr/>
          </p:nvGrpSpPr>
          <p:grpSpPr>
            <a:xfrm>
              <a:off x="6328619" y="1717576"/>
              <a:ext cx="5501894" cy="4054057"/>
              <a:chOff x="5868742" y="2024732"/>
              <a:chExt cx="5501894" cy="4054057"/>
            </a:xfrm>
          </p:grpSpPr>
          <p:sp>
            <p:nvSpPr>
              <p:cNvPr id="5" name="Rectangle: Rounded Corners 4">
                <a:extLst>
                  <a:ext uri="{FF2B5EF4-FFF2-40B4-BE49-F238E27FC236}">
                    <a16:creationId xmlns:a16="http://schemas.microsoft.com/office/drawing/2014/main" id="{B9CE11A6-73E1-43EB-A753-508F76D4A3F0}"/>
                  </a:ext>
                </a:extLst>
              </p:cNvPr>
              <p:cNvSpPr/>
              <p:nvPr/>
            </p:nvSpPr>
            <p:spPr>
              <a:xfrm>
                <a:off x="6633538" y="2024732"/>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1ADAA2E0-0D8C-4D1A-AA85-BDC12CECBFEC}"/>
                  </a:ext>
                </a:extLst>
              </p:cNvPr>
              <p:cNvSpPr/>
              <p:nvPr/>
            </p:nvSpPr>
            <p:spPr>
              <a:xfrm>
                <a:off x="7507142" y="219028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23BF3E78-A807-40CE-8A35-6B4F6BAF29D2}"/>
                  </a:ext>
                </a:extLst>
              </p:cNvPr>
              <p:cNvSpPr/>
              <p:nvPr/>
            </p:nvSpPr>
            <p:spPr>
              <a:xfrm>
                <a:off x="8099157" y="219028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C99506D-EA46-47E2-B50B-96FBE9699737}"/>
                  </a:ext>
                </a:extLst>
              </p:cNvPr>
              <p:cNvSpPr/>
              <p:nvPr/>
            </p:nvSpPr>
            <p:spPr>
              <a:xfrm>
                <a:off x="8686286" y="21902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1949A554-A68A-4509-9BF4-0632CA7083B8}"/>
                  </a:ext>
                </a:extLst>
              </p:cNvPr>
              <p:cNvSpPr/>
              <p:nvPr/>
            </p:nvSpPr>
            <p:spPr>
              <a:xfrm>
                <a:off x="9278301" y="21902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905F549-5396-4871-882D-EEEECF8A2FBD}"/>
                  </a:ext>
                </a:extLst>
              </p:cNvPr>
              <p:cNvSpPr/>
              <p:nvPr/>
            </p:nvSpPr>
            <p:spPr>
              <a:xfrm>
                <a:off x="9870316" y="21902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C55492E-C93A-4A55-8757-432153A75F3D}"/>
                  </a:ext>
                </a:extLst>
              </p:cNvPr>
              <p:cNvSpPr/>
              <p:nvPr/>
            </p:nvSpPr>
            <p:spPr>
              <a:xfrm>
                <a:off x="6920013" y="219028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62211C3-0FE9-468D-AC12-88200D88401A}"/>
                  </a:ext>
                </a:extLst>
              </p:cNvPr>
              <p:cNvSpPr/>
              <p:nvPr/>
            </p:nvSpPr>
            <p:spPr>
              <a:xfrm>
                <a:off x="6618284" y="5358942"/>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25F48092-96C3-424E-A374-EC26DE7F729D}"/>
                  </a:ext>
                </a:extLst>
              </p:cNvPr>
              <p:cNvSpPr/>
              <p:nvPr/>
            </p:nvSpPr>
            <p:spPr>
              <a:xfrm>
                <a:off x="7520588" y="552449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4A6E64A-F04F-4288-BECF-DC8FF46C5662}"/>
                  </a:ext>
                </a:extLst>
              </p:cNvPr>
              <p:cNvSpPr/>
              <p:nvPr/>
            </p:nvSpPr>
            <p:spPr>
              <a:xfrm>
                <a:off x="8112603" y="552449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D69833C0-883E-49B0-BF28-B1AF6588C0BB}"/>
                  </a:ext>
                </a:extLst>
              </p:cNvPr>
              <p:cNvSpPr/>
              <p:nvPr/>
            </p:nvSpPr>
            <p:spPr>
              <a:xfrm>
                <a:off x="8699732" y="552450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D16916FD-7CF1-4A86-93CF-0D79518F02D1}"/>
                  </a:ext>
                </a:extLst>
              </p:cNvPr>
              <p:cNvSpPr/>
              <p:nvPr/>
            </p:nvSpPr>
            <p:spPr>
              <a:xfrm>
                <a:off x="9291747" y="552450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CA62095-E2AA-421E-B1EF-53D6240D160F}"/>
                  </a:ext>
                </a:extLst>
              </p:cNvPr>
              <p:cNvSpPr/>
              <p:nvPr/>
            </p:nvSpPr>
            <p:spPr>
              <a:xfrm>
                <a:off x="9883762" y="552450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3EFEB76-AA09-4CD5-960B-597511D5F936}"/>
                  </a:ext>
                </a:extLst>
              </p:cNvPr>
              <p:cNvSpPr/>
              <p:nvPr/>
            </p:nvSpPr>
            <p:spPr>
              <a:xfrm>
                <a:off x="6933459" y="552449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49C40B88-FDE0-4A4D-911E-B3041D95F75B}"/>
                  </a:ext>
                </a:extLst>
              </p:cNvPr>
              <p:cNvSpPr/>
              <p:nvPr/>
            </p:nvSpPr>
            <p:spPr>
              <a:xfrm>
                <a:off x="6157546" y="3631876"/>
                <a:ext cx="5213090"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F2DEC375-BD46-438A-B469-107AEA3DF69C}"/>
                  </a:ext>
                </a:extLst>
              </p:cNvPr>
              <p:cNvSpPr/>
              <p:nvPr/>
            </p:nvSpPr>
            <p:spPr>
              <a:xfrm>
                <a:off x="8200526" y="37974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48EE9C37-22F1-4D70-934A-0DE4C634A06E}"/>
                  </a:ext>
                </a:extLst>
              </p:cNvPr>
              <p:cNvSpPr/>
              <p:nvPr/>
            </p:nvSpPr>
            <p:spPr>
              <a:xfrm>
                <a:off x="8792541" y="37974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E134C6B-B743-4362-87BA-B3E8FA1098C9}"/>
                  </a:ext>
                </a:extLst>
              </p:cNvPr>
              <p:cNvSpPr/>
              <p:nvPr/>
            </p:nvSpPr>
            <p:spPr>
              <a:xfrm>
                <a:off x="9379670" y="379743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BED38170-0113-44BB-9DAA-88A1A146BBAC}"/>
                  </a:ext>
                </a:extLst>
              </p:cNvPr>
              <p:cNvSpPr/>
              <p:nvPr/>
            </p:nvSpPr>
            <p:spPr>
              <a:xfrm>
                <a:off x="9971685" y="379743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C4FE7E8-2F8A-4FB7-A54C-F7A63E3F38D4}"/>
                  </a:ext>
                </a:extLst>
              </p:cNvPr>
              <p:cNvSpPr/>
              <p:nvPr/>
            </p:nvSpPr>
            <p:spPr>
              <a:xfrm>
                <a:off x="10563700" y="379743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7E07A8ED-6FCA-4788-A757-42AD2E5EAF18}"/>
                  </a:ext>
                </a:extLst>
              </p:cNvPr>
              <p:cNvSpPr/>
              <p:nvPr/>
            </p:nvSpPr>
            <p:spPr>
              <a:xfrm>
                <a:off x="7613397" y="37974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1B8085F0-A14C-416A-AA83-5B7C47EEA222}"/>
                  </a:ext>
                </a:extLst>
              </p:cNvPr>
              <p:cNvSpPr/>
              <p:nvPr/>
            </p:nvSpPr>
            <p:spPr>
              <a:xfrm>
                <a:off x="6429367" y="37974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C7DCAD6-BFF9-4697-8274-F688E957CB6C}"/>
                  </a:ext>
                </a:extLst>
              </p:cNvPr>
              <p:cNvSpPr/>
              <p:nvPr/>
            </p:nvSpPr>
            <p:spPr>
              <a:xfrm>
                <a:off x="7021382" y="3784618"/>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Arrow: Right 46">
                <a:extLst>
                  <a:ext uri="{FF2B5EF4-FFF2-40B4-BE49-F238E27FC236}">
                    <a16:creationId xmlns:a16="http://schemas.microsoft.com/office/drawing/2014/main" id="{E9C10C2E-7340-473D-9973-CF3273E539AF}"/>
                  </a:ext>
                </a:extLst>
              </p:cNvPr>
              <p:cNvSpPr/>
              <p:nvPr/>
            </p:nvSpPr>
            <p:spPr>
              <a:xfrm rot="16200000">
                <a:off x="8159201" y="4810932"/>
                <a:ext cx="928574"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Arrow: Right 47">
                <a:extLst>
                  <a:ext uri="{FF2B5EF4-FFF2-40B4-BE49-F238E27FC236}">
                    <a16:creationId xmlns:a16="http://schemas.microsoft.com/office/drawing/2014/main" id="{332830E1-DCA8-493D-B30B-DBC401F4DD55}"/>
                  </a:ext>
                </a:extLst>
              </p:cNvPr>
              <p:cNvSpPr/>
              <p:nvPr/>
            </p:nvSpPr>
            <p:spPr>
              <a:xfrm rot="16200000">
                <a:off x="8180461" y="3142761"/>
                <a:ext cx="852759"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8C6E8867-D402-4153-9F53-8A35E1CC287F}"/>
                      </a:ext>
                    </a:extLst>
                  </p:cNvPr>
                  <p:cNvSpPr txBox="1"/>
                  <p:nvPr/>
                </p:nvSpPr>
                <p:spPr>
                  <a:xfrm>
                    <a:off x="5868742" y="5471671"/>
                    <a:ext cx="604753" cy="4924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panose="02040503050406030204" pitchFamily="18" charset="0"/>
                            </a:rPr>
                            <m:t>𝑥</m:t>
                          </m:r>
                        </m:oMath>
                      </m:oMathPara>
                    </a14:m>
                    <a:endParaRPr lang="en-US" sz="3200" dirty="0"/>
                  </a:p>
                </p:txBody>
              </p:sp>
            </mc:Choice>
            <mc:Fallback xmlns="">
              <p:sp>
                <p:nvSpPr>
                  <p:cNvPr id="49" name="TextBox 48">
                    <a:extLst>
                      <a:ext uri="{FF2B5EF4-FFF2-40B4-BE49-F238E27FC236}">
                        <a16:creationId xmlns:a16="http://schemas.microsoft.com/office/drawing/2014/main" id="{8C6E8867-D402-4153-9F53-8A35E1CC287F}"/>
                      </a:ext>
                    </a:extLst>
                  </p:cNvPr>
                  <p:cNvSpPr txBox="1">
                    <a:spLocks noRot="1" noChangeAspect="1" noMove="1" noResize="1" noEditPoints="1" noAdjustHandles="1" noChangeArrowheads="1" noChangeShapeType="1" noTextEdit="1"/>
                  </p:cNvSpPr>
                  <p:nvPr/>
                </p:nvSpPr>
                <p:spPr>
                  <a:xfrm>
                    <a:off x="5868742" y="5471671"/>
                    <a:ext cx="604753" cy="492443"/>
                  </a:xfrm>
                  <a:prstGeom prst="rect">
                    <a:avLst/>
                  </a:prstGeom>
                  <a:blipFill>
                    <a:blip r:embed="rId3"/>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A93C2101-9301-45CF-AD95-4AF86ED42828}"/>
                      </a:ext>
                    </a:extLst>
                  </p:cNvPr>
                  <p:cNvSpPr txBox="1"/>
                  <p:nvPr/>
                </p:nvSpPr>
                <p:spPr>
                  <a:xfrm>
                    <a:off x="6024958" y="2060706"/>
                    <a:ext cx="323422"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3200" i="1" smtClean="0">
                                  <a:latin typeface="Cambria Math" panose="02040503050406030204" pitchFamily="18" charset="0"/>
                                </a:rPr>
                              </m:ctrlPr>
                            </m:accPr>
                            <m:e>
                              <m:r>
                                <a:rPr lang="en-US" sz="3200" i="1">
                                  <a:latin typeface="Cambria Math" panose="02040503050406030204" pitchFamily="18" charset="0"/>
                                </a:rPr>
                                <m:t>𝑥</m:t>
                              </m:r>
                            </m:e>
                          </m:acc>
                        </m:oMath>
                      </m:oMathPara>
                    </a14:m>
                    <a:endParaRPr lang="en-US" sz="3200" dirty="0"/>
                  </a:p>
                </p:txBody>
              </p:sp>
            </mc:Choice>
            <mc:Fallback xmlns="">
              <p:sp>
                <p:nvSpPr>
                  <p:cNvPr id="51" name="TextBox 50">
                    <a:extLst>
                      <a:ext uri="{FF2B5EF4-FFF2-40B4-BE49-F238E27FC236}">
                        <a16:creationId xmlns:a16="http://schemas.microsoft.com/office/drawing/2014/main" id="{A93C2101-9301-45CF-AD95-4AF86ED42828}"/>
                      </a:ext>
                    </a:extLst>
                  </p:cNvPr>
                  <p:cNvSpPr txBox="1">
                    <a:spLocks noRot="1" noChangeAspect="1" noMove="1" noResize="1" noEditPoints="1" noAdjustHandles="1" noChangeArrowheads="1" noChangeShapeType="1" noTextEdit="1"/>
                  </p:cNvSpPr>
                  <p:nvPr/>
                </p:nvSpPr>
                <p:spPr>
                  <a:xfrm>
                    <a:off x="6024958" y="2060706"/>
                    <a:ext cx="323422" cy="492443"/>
                  </a:xfrm>
                  <a:prstGeom prst="rect">
                    <a:avLst/>
                  </a:prstGeom>
                  <a:blipFill>
                    <a:blip r:embed="rId4"/>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52" name="TextBox 51">
                    <a:extLst>
                      <a:ext uri="{FF2B5EF4-FFF2-40B4-BE49-F238E27FC236}">
                        <a16:creationId xmlns:a16="http://schemas.microsoft.com/office/drawing/2014/main" id="{670B7B8F-20B7-47C9-82F8-45985F32AA71}"/>
                      </a:ext>
                    </a:extLst>
                  </p:cNvPr>
                  <p:cNvSpPr txBox="1"/>
                  <p:nvPr/>
                </p:nvSpPr>
                <p:spPr>
                  <a:xfrm>
                    <a:off x="8714972" y="4610724"/>
                    <a:ext cx="459165"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smtClean="0">
                              <a:latin typeface="Cambria Math" panose="02040503050406030204" pitchFamily="18" charset="0"/>
                            </a:rPr>
                            <m:t>𝑤</m:t>
                          </m:r>
                        </m:oMath>
                      </m:oMathPara>
                    </a14:m>
                    <a:endParaRPr lang="en-US" sz="3600" dirty="0"/>
                  </a:p>
                </p:txBody>
              </p:sp>
            </mc:Choice>
            <mc:Fallback xmlns="">
              <p:sp>
                <p:nvSpPr>
                  <p:cNvPr id="52" name="TextBox 51">
                    <a:extLst>
                      <a:ext uri="{FF2B5EF4-FFF2-40B4-BE49-F238E27FC236}">
                        <a16:creationId xmlns:a16="http://schemas.microsoft.com/office/drawing/2014/main" id="{670B7B8F-20B7-47C9-82F8-45985F32AA71}"/>
                      </a:ext>
                    </a:extLst>
                  </p:cNvPr>
                  <p:cNvSpPr txBox="1">
                    <a:spLocks noRot="1" noChangeAspect="1" noMove="1" noResize="1" noEditPoints="1" noAdjustHandles="1" noChangeArrowheads="1" noChangeShapeType="1" noTextEdit="1"/>
                  </p:cNvSpPr>
                  <p:nvPr/>
                </p:nvSpPr>
                <p:spPr>
                  <a:xfrm>
                    <a:off x="8714972" y="4610724"/>
                    <a:ext cx="459165" cy="553998"/>
                  </a:xfrm>
                  <a:prstGeom prst="rect">
                    <a:avLst/>
                  </a:prstGeom>
                  <a:blipFill>
                    <a:blip r:embed="rId5"/>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EE1D1D1C-4E81-4974-B7DF-7B49D527F06C}"/>
                      </a:ext>
                    </a:extLst>
                  </p:cNvPr>
                  <p:cNvSpPr txBox="1"/>
                  <p:nvPr/>
                </p:nvSpPr>
                <p:spPr>
                  <a:xfrm>
                    <a:off x="8714972" y="2911849"/>
                    <a:ext cx="564257"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smtClean="0">
                              <a:latin typeface="Cambria Math" panose="02040503050406030204" pitchFamily="18" charset="0"/>
                            </a:rPr>
                            <m:t>𝑤</m:t>
                          </m:r>
                          <m:r>
                            <a:rPr lang="en-US" sz="3600" b="0" i="1" smtClean="0">
                              <a:latin typeface="Cambria Math" panose="02040503050406030204" pitchFamily="18" charset="0"/>
                            </a:rPr>
                            <m:t>′</m:t>
                          </m:r>
                        </m:oMath>
                      </m:oMathPara>
                    </a14:m>
                    <a:endParaRPr lang="en-US" sz="3600" dirty="0"/>
                  </a:p>
                </p:txBody>
              </p:sp>
            </mc:Choice>
            <mc:Fallback xmlns="">
              <p:sp>
                <p:nvSpPr>
                  <p:cNvPr id="53" name="TextBox 52">
                    <a:extLst>
                      <a:ext uri="{FF2B5EF4-FFF2-40B4-BE49-F238E27FC236}">
                        <a16:creationId xmlns:a16="http://schemas.microsoft.com/office/drawing/2014/main" id="{EE1D1D1C-4E81-4974-B7DF-7B49D527F06C}"/>
                      </a:ext>
                    </a:extLst>
                  </p:cNvPr>
                  <p:cNvSpPr txBox="1">
                    <a:spLocks noRot="1" noChangeAspect="1" noMove="1" noResize="1" noEditPoints="1" noAdjustHandles="1" noChangeArrowheads="1" noChangeShapeType="1" noTextEdit="1"/>
                  </p:cNvSpPr>
                  <p:nvPr/>
                </p:nvSpPr>
                <p:spPr>
                  <a:xfrm>
                    <a:off x="8714972" y="2911849"/>
                    <a:ext cx="564257" cy="553998"/>
                  </a:xfrm>
                  <a:prstGeom prst="rect">
                    <a:avLst/>
                  </a:prstGeom>
                  <a:blipFill>
                    <a:blip r:embed="rId6"/>
                    <a:stretch>
                      <a:fillRect/>
                    </a:stretch>
                  </a:blipFill>
                </p:spPr>
                <p:txBody>
                  <a:bodyPr/>
                  <a:lstStyle/>
                  <a:p>
                    <a:r>
                      <a:rPr lang="he-IL">
                        <a:noFill/>
                      </a:rPr>
                      <a:t> </a:t>
                    </a:r>
                  </a:p>
                </p:txBody>
              </p:sp>
            </mc:Fallback>
          </mc:AlternateContent>
        </p:grpSp>
      </p:grpSp>
      <p:sp>
        <p:nvSpPr>
          <p:cNvPr id="33" name="TextBox 32">
            <a:extLst>
              <a:ext uri="{FF2B5EF4-FFF2-40B4-BE49-F238E27FC236}">
                <a16:creationId xmlns:a16="http://schemas.microsoft.com/office/drawing/2014/main" id="{A08069A1-9D10-4D93-BCAA-CEC42AE295FE}"/>
              </a:ext>
            </a:extLst>
          </p:cNvPr>
          <p:cNvSpPr txBox="1"/>
          <p:nvPr/>
        </p:nvSpPr>
        <p:spPr>
          <a:xfrm>
            <a:off x="355997" y="1515418"/>
            <a:ext cx="4931983"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Hidden layer is </a:t>
            </a:r>
            <a:r>
              <a:rPr lang="en-US" sz="2400" b="1" dirty="0"/>
              <a:t>Overcomplete </a:t>
            </a:r>
            <a:r>
              <a:rPr lang="en-US" sz="2400" dirty="0"/>
              <a:t>if greater than the input layer</a:t>
            </a:r>
          </a:p>
          <a:p>
            <a:pPr marL="742950" lvl="1" indent="-285750">
              <a:buFont typeface="Wingdings" panose="05000000000000000000" pitchFamily="2" charset="2"/>
              <a:buChar char="q"/>
            </a:pPr>
            <a:r>
              <a:rPr lang="en-US" sz="2400" dirty="0"/>
              <a:t>No compression in hidden layer.</a:t>
            </a:r>
          </a:p>
          <a:p>
            <a:pPr marL="742950" lvl="1" indent="-285750">
              <a:buFont typeface="Wingdings" panose="05000000000000000000" pitchFamily="2" charset="2"/>
              <a:buChar char="q"/>
            </a:pPr>
            <a:r>
              <a:rPr lang="en-US" sz="2400" dirty="0"/>
              <a:t>Each hidden unit could copy a different input component.</a:t>
            </a:r>
          </a:p>
        </p:txBody>
      </p:sp>
      <p:sp>
        <p:nvSpPr>
          <p:cNvPr id="34" name="TextBox 33">
            <a:extLst>
              <a:ext uri="{FF2B5EF4-FFF2-40B4-BE49-F238E27FC236}">
                <a16:creationId xmlns:a16="http://schemas.microsoft.com/office/drawing/2014/main" id="{752E20F8-B3D5-485E-95D0-89164E0668DF}"/>
              </a:ext>
            </a:extLst>
          </p:cNvPr>
          <p:cNvSpPr txBox="1"/>
          <p:nvPr/>
        </p:nvSpPr>
        <p:spPr>
          <a:xfrm>
            <a:off x="355998" y="3514991"/>
            <a:ext cx="4839882" cy="830997"/>
          </a:xfrm>
          <a:prstGeom prst="rect">
            <a:avLst/>
          </a:prstGeom>
          <a:noFill/>
        </p:spPr>
        <p:txBody>
          <a:bodyPr wrap="square" rtlCol="0">
            <a:spAutoFit/>
          </a:bodyPr>
          <a:lstStyle/>
          <a:p>
            <a:pPr marL="285750" indent="-285750">
              <a:buFont typeface="Arial" panose="020B0604020202020204" pitchFamily="34" charset="0"/>
              <a:buChar char="•"/>
            </a:pPr>
            <a:r>
              <a:rPr lang="en-US" sz="2400" dirty="0"/>
              <a:t>No guarantee that the hidden units will extract meaningful structure.</a:t>
            </a:r>
          </a:p>
        </p:txBody>
      </p:sp>
      <p:sp>
        <p:nvSpPr>
          <p:cNvPr id="3" name="TextBox 2">
            <a:extLst>
              <a:ext uri="{FF2B5EF4-FFF2-40B4-BE49-F238E27FC236}">
                <a16:creationId xmlns:a16="http://schemas.microsoft.com/office/drawing/2014/main" id="{AE179F27-8377-487A-B2D2-AE86E10F5AA1}"/>
              </a:ext>
            </a:extLst>
          </p:cNvPr>
          <p:cNvSpPr txBox="1"/>
          <p:nvPr/>
        </p:nvSpPr>
        <p:spPr>
          <a:xfrm>
            <a:off x="339321" y="4467654"/>
            <a:ext cx="5060582"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Adding dimensions is good for training a linear classifier (XOR case example).</a:t>
            </a:r>
          </a:p>
          <a:p>
            <a:pPr marL="285750" indent="-285750">
              <a:buFont typeface="Arial" panose="020B0604020202020204" pitchFamily="34" charset="0"/>
              <a:buChar char="•"/>
            </a:pPr>
            <a:r>
              <a:rPr lang="en-US" sz="2400" dirty="0"/>
              <a:t>A higher dimension code helps model a more complex distribution.</a:t>
            </a:r>
          </a:p>
        </p:txBody>
      </p:sp>
    </p:spTree>
    <p:extLst>
      <p:ext uri="{BB962C8B-B14F-4D97-AF65-F5344CB8AC3E}">
        <p14:creationId xmlns:p14="http://schemas.microsoft.com/office/powerpoint/2010/main" val="20973068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6C53-256A-49F2-B0CB-1BF9B697D555}"/>
              </a:ext>
            </a:extLst>
          </p:cNvPr>
          <p:cNvSpPr>
            <a:spLocks noGrp="1"/>
          </p:cNvSpPr>
          <p:nvPr>
            <p:ph type="title"/>
          </p:nvPr>
        </p:nvSpPr>
        <p:spPr>
          <a:xfrm>
            <a:off x="838200" y="365126"/>
            <a:ext cx="10515600" cy="858194"/>
          </a:xfrm>
        </p:spPr>
        <p:txBody>
          <a:bodyPr/>
          <a:lstStyle/>
          <a:p>
            <a:pPr algn="ctr"/>
            <a:r>
              <a:rPr lang="en-US" dirty="0">
                <a:latin typeface="Arial" panose="020B0604020202020204" pitchFamily="34" charset="0"/>
                <a:cs typeface="Arial" panose="020B0604020202020204" pitchFamily="34" charset="0"/>
              </a:rPr>
              <a:t>Deep Autoencoder Example</a:t>
            </a:r>
            <a:endParaRPr lang="he-IL"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r>
              <a:rPr lang="en-US" dirty="0">
                <a:hlinkClick r:id="rId2"/>
              </a:rPr>
              <a:t>https://cs.stanford.edu/people/karpathy/convnetjs/demo/autoencoder.html</a:t>
            </a:r>
            <a:r>
              <a:rPr lang="en-US" dirty="0"/>
              <a:t> - By Andrej Karpathy</a:t>
            </a:r>
          </a:p>
          <a:p>
            <a:pPr algn="l" rtl="0"/>
            <a:endParaRPr lang="en-US" dirty="0"/>
          </a:p>
          <a:p>
            <a:pPr algn="l" rtl="0"/>
            <a:endParaRPr lang="en-US" dirty="0"/>
          </a:p>
          <a:p>
            <a:pPr algn="l" rtl="0"/>
            <a:endParaRPr lang="he-IL" dirty="0"/>
          </a:p>
        </p:txBody>
      </p:sp>
    </p:spTree>
    <p:extLst>
      <p:ext uri="{BB962C8B-B14F-4D97-AF65-F5344CB8AC3E}">
        <p14:creationId xmlns:p14="http://schemas.microsoft.com/office/powerpoint/2010/main" val="1058574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A538D-99CB-4C8E-97BC-CE4C78F0438C}"/>
              </a:ext>
            </a:extLst>
          </p:cNvPr>
          <p:cNvSpPr>
            <a:spLocks noGrp="1"/>
          </p:cNvSpPr>
          <p:nvPr>
            <p:ph type="title"/>
          </p:nvPr>
        </p:nvSpPr>
        <p:spPr>
          <a:xfrm>
            <a:off x="838200" y="285614"/>
            <a:ext cx="10515600" cy="1043544"/>
          </a:xfrm>
        </p:spPr>
        <p:txBody>
          <a:bodyPr/>
          <a:lstStyle/>
          <a:p>
            <a:pPr algn="ctr"/>
            <a:r>
              <a:rPr lang="en-US" dirty="0">
                <a:latin typeface="Arial" panose="020B0604020202020204" pitchFamily="34" charset="0"/>
                <a:cs typeface="Arial" panose="020B0604020202020204" pitchFamily="34" charset="0"/>
              </a:rPr>
              <a:t>Agenda	</a:t>
            </a:r>
            <a:endParaRPr lang="he-IL"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CDBEF5CB-701D-4D3D-A31F-D288EE7419C6}"/>
              </a:ext>
            </a:extLst>
          </p:cNvPr>
          <p:cNvSpPr>
            <a:spLocks noGrp="1"/>
          </p:cNvSpPr>
          <p:nvPr>
            <p:ph idx="1"/>
          </p:nvPr>
        </p:nvSpPr>
        <p:spPr>
          <a:xfrm>
            <a:off x="545956" y="1408669"/>
            <a:ext cx="9720071" cy="5084205"/>
          </a:xfrm>
        </p:spPr>
        <p:txBody>
          <a:bodyPr>
            <a:noAutofit/>
          </a:bodyPr>
          <a:lstStyle/>
          <a:p>
            <a:pPr algn="l" rtl="0"/>
            <a:r>
              <a:rPr lang="en-US" sz="3200" dirty="0"/>
              <a:t>Unsupervised Learning (Introduction)</a:t>
            </a:r>
          </a:p>
          <a:p>
            <a:pPr algn="l" rtl="0"/>
            <a:r>
              <a:rPr lang="en-US" sz="3200" dirty="0"/>
              <a:t>Autoencoder (AE)</a:t>
            </a:r>
          </a:p>
          <a:p>
            <a:pPr algn="l" rtl="0"/>
            <a:r>
              <a:rPr lang="en-US" sz="3200"/>
              <a:t>Convolutional AE</a:t>
            </a:r>
          </a:p>
          <a:p>
            <a:pPr algn="l" rtl="0"/>
            <a:r>
              <a:rPr lang="en-US" sz="3200"/>
              <a:t>Regularization</a:t>
            </a:r>
            <a:r>
              <a:rPr lang="en-US" sz="3200" dirty="0"/>
              <a:t>: Sparse</a:t>
            </a:r>
          </a:p>
          <a:p>
            <a:pPr algn="l"/>
            <a:r>
              <a:rPr lang="en-US" sz="3200" dirty="0"/>
              <a:t>Denoising AE</a:t>
            </a:r>
          </a:p>
          <a:p>
            <a:pPr algn="l"/>
            <a:r>
              <a:rPr lang="en-US" sz="3200" dirty="0"/>
              <a:t>Stacked AE</a:t>
            </a:r>
          </a:p>
          <a:p>
            <a:pPr algn="l"/>
            <a:r>
              <a:rPr lang="en-US" sz="3200" dirty="0"/>
              <a:t>Contractive AE</a:t>
            </a:r>
          </a:p>
          <a:p>
            <a:pPr algn="l"/>
            <a:r>
              <a:rPr lang="en-US" sz="3200" dirty="0"/>
              <a:t>Application: abnormal event detection</a:t>
            </a:r>
          </a:p>
          <a:p>
            <a:pPr algn="l" rtl="0"/>
            <a:endParaRPr lang="he-IL" sz="3200" dirty="0"/>
          </a:p>
        </p:txBody>
      </p:sp>
    </p:spTree>
    <p:extLst>
      <p:ext uri="{BB962C8B-B14F-4D97-AF65-F5344CB8AC3E}">
        <p14:creationId xmlns:p14="http://schemas.microsoft.com/office/powerpoint/2010/main" val="947341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6C53-256A-49F2-B0CB-1BF9B697D555}"/>
              </a:ext>
            </a:extLst>
          </p:cNvPr>
          <p:cNvSpPr>
            <a:spLocks noGrp="1"/>
          </p:cNvSpPr>
          <p:nvPr>
            <p:ph type="title"/>
          </p:nvPr>
        </p:nvSpPr>
        <p:spPr>
          <a:xfrm>
            <a:off x="838200" y="365125"/>
            <a:ext cx="10515600" cy="1017967"/>
          </a:xfrm>
        </p:spPr>
        <p:txBody>
          <a:bodyPr/>
          <a:lstStyle/>
          <a:p>
            <a:pPr algn="ctr"/>
            <a:r>
              <a:rPr lang="en-US" dirty="0">
                <a:latin typeface="Arial" panose="020B0604020202020204" pitchFamily="34" charset="0"/>
                <a:cs typeface="Arial" panose="020B0604020202020204" pitchFamily="34" charset="0"/>
              </a:rPr>
              <a:t>Simple latent space interpolation</a:t>
            </a:r>
            <a:endParaRPr lang="he-IL"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BC30AB99-C59B-4A48-B772-AEE85D0FA983}"/>
              </a:ext>
            </a:extLst>
          </p:cNvPr>
          <p:cNvPicPr>
            <a:picLocks noChangeAspect="1"/>
          </p:cNvPicPr>
          <p:nvPr/>
        </p:nvPicPr>
        <p:blipFill>
          <a:blip r:embed="rId2"/>
          <a:stretch>
            <a:fillRect/>
          </a:stretch>
        </p:blipFill>
        <p:spPr>
          <a:xfrm>
            <a:off x="3288986" y="2267211"/>
            <a:ext cx="1095375" cy="1076325"/>
          </a:xfrm>
          <a:prstGeom prst="rect">
            <a:avLst/>
          </a:prstGeom>
        </p:spPr>
      </p:pic>
      <p:pic>
        <p:nvPicPr>
          <p:cNvPr id="6" name="Picture 5">
            <a:extLst>
              <a:ext uri="{FF2B5EF4-FFF2-40B4-BE49-F238E27FC236}">
                <a16:creationId xmlns:a16="http://schemas.microsoft.com/office/drawing/2014/main" id="{27998D7C-AFC2-4ED2-BB06-0A4A99DC41F5}"/>
              </a:ext>
            </a:extLst>
          </p:cNvPr>
          <p:cNvPicPr>
            <a:picLocks noChangeAspect="1"/>
          </p:cNvPicPr>
          <p:nvPr/>
        </p:nvPicPr>
        <p:blipFill>
          <a:blip r:embed="rId3"/>
          <a:stretch>
            <a:fillRect/>
          </a:stretch>
        </p:blipFill>
        <p:spPr>
          <a:xfrm>
            <a:off x="3288986" y="4558458"/>
            <a:ext cx="1066800" cy="1066800"/>
          </a:xfrm>
          <a:prstGeom prst="rect">
            <a:avLst/>
          </a:prstGeom>
        </p:spPr>
      </p:pic>
      <p:sp>
        <p:nvSpPr>
          <p:cNvPr id="7" name="Rectangle 6">
            <a:extLst>
              <a:ext uri="{FF2B5EF4-FFF2-40B4-BE49-F238E27FC236}">
                <a16:creationId xmlns:a16="http://schemas.microsoft.com/office/drawing/2014/main" id="{9D3070C8-08A9-45A8-B50A-59BFEDE30DFF}"/>
              </a:ext>
            </a:extLst>
          </p:cNvPr>
          <p:cNvSpPr/>
          <p:nvPr/>
        </p:nvSpPr>
        <p:spPr>
          <a:xfrm>
            <a:off x="5514462" y="2143207"/>
            <a:ext cx="1670539" cy="120032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Encoder</a:t>
            </a:r>
          </a:p>
        </p:txBody>
      </p:sp>
      <p:pic>
        <p:nvPicPr>
          <p:cNvPr id="8" name="Picture 7">
            <a:extLst>
              <a:ext uri="{FF2B5EF4-FFF2-40B4-BE49-F238E27FC236}">
                <a16:creationId xmlns:a16="http://schemas.microsoft.com/office/drawing/2014/main" id="{5A11683F-A3DC-412F-B9A7-464580EC1B24}"/>
              </a:ext>
            </a:extLst>
          </p:cNvPr>
          <p:cNvPicPr>
            <a:picLocks noChangeAspect="1"/>
          </p:cNvPicPr>
          <p:nvPr/>
        </p:nvPicPr>
        <p:blipFill rotWithShape="1">
          <a:blip r:embed="rId4"/>
          <a:srcRect l="3317" t="1162" r="4736" b="2687"/>
          <a:stretch/>
        </p:blipFill>
        <p:spPr>
          <a:xfrm>
            <a:off x="8031409" y="2094754"/>
            <a:ext cx="674370" cy="1337103"/>
          </a:xfrm>
          <a:prstGeom prst="rect">
            <a:avLst/>
          </a:prstGeom>
        </p:spPr>
      </p:pic>
      <p:sp>
        <p:nvSpPr>
          <p:cNvPr id="9" name="Arrow: Right 8">
            <a:extLst>
              <a:ext uri="{FF2B5EF4-FFF2-40B4-BE49-F238E27FC236}">
                <a16:creationId xmlns:a16="http://schemas.microsoft.com/office/drawing/2014/main" id="{7E5BC6BF-F9F6-4A12-8F5F-15427625994A}"/>
              </a:ext>
            </a:extLst>
          </p:cNvPr>
          <p:cNvSpPr/>
          <p:nvPr/>
        </p:nvSpPr>
        <p:spPr>
          <a:xfrm>
            <a:off x="4464515" y="2645677"/>
            <a:ext cx="1031162" cy="246151"/>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CE1D360B-5EE9-493C-8A5B-93A1E1597B0E}"/>
              </a:ext>
            </a:extLst>
          </p:cNvPr>
          <p:cNvSpPr/>
          <p:nvPr/>
        </p:nvSpPr>
        <p:spPr>
          <a:xfrm>
            <a:off x="7185001" y="2645677"/>
            <a:ext cx="846408" cy="246150"/>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88E7352-35AC-423B-942E-DCD6BB9F074F}"/>
              </a:ext>
            </a:extLst>
          </p:cNvPr>
          <p:cNvSpPr/>
          <p:nvPr/>
        </p:nvSpPr>
        <p:spPr>
          <a:xfrm>
            <a:off x="5495677" y="4424929"/>
            <a:ext cx="1670539" cy="120032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Encoder</a:t>
            </a:r>
          </a:p>
        </p:txBody>
      </p:sp>
      <p:pic>
        <p:nvPicPr>
          <p:cNvPr id="12" name="Picture 11">
            <a:extLst>
              <a:ext uri="{FF2B5EF4-FFF2-40B4-BE49-F238E27FC236}">
                <a16:creationId xmlns:a16="http://schemas.microsoft.com/office/drawing/2014/main" id="{B86C8BED-EBFE-4F2C-B3C5-ADB001EBC489}"/>
              </a:ext>
            </a:extLst>
          </p:cNvPr>
          <p:cNvPicPr>
            <a:picLocks noChangeAspect="1"/>
          </p:cNvPicPr>
          <p:nvPr/>
        </p:nvPicPr>
        <p:blipFill rotWithShape="1">
          <a:blip r:embed="rId4"/>
          <a:srcRect l="3317" t="1162" r="4736" b="2687"/>
          <a:stretch/>
        </p:blipFill>
        <p:spPr>
          <a:xfrm flipH="1" flipV="1">
            <a:off x="8044457" y="4393219"/>
            <a:ext cx="674370" cy="1397275"/>
          </a:xfrm>
          <a:prstGeom prst="rect">
            <a:avLst/>
          </a:prstGeom>
        </p:spPr>
      </p:pic>
      <p:sp>
        <p:nvSpPr>
          <p:cNvPr id="13" name="Arrow: Right 12">
            <a:extLst>
              <a:ext uri="{FF2B5EF4-FFF2-40B4-BE49-F238E27FC236}">
                <a16:creationId xmlns:a16="http://schemas.microsoft.com/office/drawing/2014/main" id="{FDCF7E04-35C6-4EE3-AE18-B61D03D6D123}"/>
              </a:ext>
            </a:extLst>
          </p:cNvPr>
          <p:cNvSpPr/>
          <p:nvPr/>
        </p:nvSpPr>
        <p:spPr>
          <a:xfrm>
            <a:off x="4445730" y="4927399"/>
            <a:ext cx="1031162" cy="246151"/>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7F842ADE-EFCA-4349-AEE9-424A5DEA1E96}"/>
              </a:ext>
            </a:extLst>
          </p:cNvPr>
          <p:cNvSpPr/>
          <p:nvPr/>
        </p:nvSpPr>
        <p:spPr>
          <a:xfrm>
            <a:off x="7166216" y="4927399"/>
            <a:ext cx="846408" cy="246150"/>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33B922CF-18D2-4B6B-A63C-5AAF9872E9A5}"/>
                  </a:ext>
                </a:extLst>
              </p:cNvPr>
              <p:cNvSpPr txBox="1"/>
              <p:nvPr/>
            </p:nvSpPr>
            <p:spPr>
              <a:xfrm>
                <a:off x="8115736" y="1560671"/>
                <a:ext cx="505716"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𝑧</m:t>
                          </m:r>
                        </m:e>
                        <m:sub>
                          <m:r>
                            <a:rPr lang="he-IL" sz="3200" i="0">
                              <a:latin typeface="Cambria Math" panose="02040503050406030204" pitchFamily="18" charset="0"/>
                            </a:rPr>
                            <m:t>1</m:t>
                          </m:r>
                        </m:sub>
                      </m:sSub>
                    </m:oMath>
                  </m:oMathPara>
                </a14:m>
                <a:endParaRPr lang="he-IL" sz="3200" dirty="0"/>
              </a:p>
            </p:txBody>
          </p:sp>
        </mc:Choice>
        <mc:Fallback xmlns="">
          <p:sp>
            <p:nvSpPr>
              <p:cNvPr id="15" name="TextBox 14">
                <a:extLst>
                  <a:ext uri="{FF2B5EF4-FFF2-40B4-BE49-F238E27FC236}">
                    <a16:creationId xmlns:a16="http://schemas.microsoft.com/office/drawing/2014/main" id="{33B922CF-18D2-4B6B-A63C-5AAF9872E9A5}"/>
                  </a:ext>
                </a:extLst>
              </p:cNvPr>
              <p:cNvSpPr txBox="1">
                <a:spLocks noRot="1" noChangeAspect="1" noMove="1" noResize="1" noEditPoints="1" noAdjustHandles="1" noChangeArrowheads="1" noChangeShapeType="1" noTextEdit="1"/>
              </p:cNvSpPr>
              <p:nvPr/>
            </p:nvSpPr>
            <p:spPr>
              <a:xfrm>
                <a:off x="8115736" y="1560671"/>
                <a:ext cx="505716" cy="492443"/>
              </a:xfrm>
              <a:prstGeom prst="rect">
                <a:avLst/>
              </a:prstGeom>
              <a:blipFill>
                <a:blip r:embed="rId5"/>
                <a:stretch>
                  <a:fillRect l="-4878" t="-22500" r="-53659" b="-45000"/>
                </a:stretch>
              </a:blipFill>
            </p:spPr>
            <p:txBody>
              <a:bodyPr/>
              <a:lstStyle/>
              <a:p>
                <a:r>
                  <a:rPr lang="ro-RO">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3563CFE4-D512-4859-87A7-83BBB59CDCE6}"/>
                  </a:ext>
                </a:extLst>
              </p:cNvPr>
              <p:cNvSpPr txBox="1"/>
              <p:nvPr/>
            </p:nvSpPr>
            <p:spPr>
              <a:xfrm>
                <a:off x="8083855" y="3839051"/>
                <a:ext cx="515206"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𝑧</m:t>
                          </m:r>
                        </m:e>
                        <m:sub>
                          <m:r>
                            <a:rPr lang="en-US" sz="3200" b="0" i="0" smtClean="0">
                              <a:latin typeface="Cambria Math" panose="02040503050406030204" pitchFamily="18" charset="0"/>
                            </a:rPr>
                            <m:t>2</m:t>
                          </m:r>
                        </m:sub>
                      </m:sSub>
                    </m:oMath>
                  </m:oMathPara>
                </a14:m>
                <a:endParaRPr lang="he-IL" sz="3200" dirty="0"/>
              </a:p>
            </p:txBody>
          </p:sp>
        </mc:Choice>
        <mc:Fallback xmlns="">
          <p:sp>
            <p:nvSpPr>
              <p:cNvPr id="16" name="TextBox 15">
                <a:extLst>
                  <a:ext uri="{FF2B5EF4-FFF2-40B4-BE49-F238E27FC236}">
                    <a16:creationId xmlns:a16="http://schemas.microsoft.com/office/drawing/2014/main" id="{3563CFE4-D512-4859-87A7-83BBB59CDCE6}"/>
                  </a:ext>
                </a:extLst>
              </p:cNvPr>
              <p:cNvSpPr txBox="1">
                <a:spLocks noRot="1" noChangeAspect="1" noMove="1" noResize="1" noEditPoints="1" noAdjustHandles="1" noChangeArrowheads="1" noChangeShapeType="1" noTextEdit="1"/>
              </p:cNvSpPr>
              <p:nvPr/>
            </p:nvSpPr>
            <p:spPr>
              <a:xfrm>
                <a:off x="8083855" y="3839051"/>
                <a:ext cx="515206" cy="492443"/>
              </a:xfrm>
              <a:prstGeom prst="rect">
                <a:avLst/>
              </a:prstGeom>
              <a:blipFill>
                <a:blip r:embed="rId6"/>
                <a:stretch>
                  <a:fillRect l="-4878" t="-22500" r="-53659" b="-45000"/>
                </a:stretch>
              </a:blipFill>
            </p:spPr>
            <p:txBody>
              <a:bodyPr/>
              <a:lstStyle/>
              <a:p>
                <a:r>
                  <a:rPr lang="ro-RO">
                    <a:noFill/>
                  </a:rPr>
                  <a:t> </a:t>
                </a:r>
              </a:p>
            </p:txBody>
          </p:sp>
        </mc:Fallback>
      </mc:AlternateContent>
    </p:spTree>
    <p:extLst>
      <p:ext uri="{BB962C8B-B14F-4D97-AF65-F5344CB8AC3E}">
        <p14:creationId xmlns:p14="http://schemas.microsoft.com/office/powerpoint/2010/main" val="10547798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D9A16B12-D753-422B-864A-EE6BF4273A2D}"/>
              </a:ext>
            </a:extLst>
          </p:cNvPr>
          <p:cNvPicPr>
            <a:picLocks noChangeAspect="1"/>
          </p:cNvPicPr>
          <p:nvPr/>
        </p:nvPicPr>
        <p:blipFill rotWithShape="1">
          <a:blip r:embed="rId2"/>
          <a:srcRect l="3317" t="1162" r="4736" b="2687"/>
          <a:stretch/>
        </p:blipFill>
        <p:spPr>
          <a:xfrm>
            <a:off x="4547008" y="2223497"/>
            <a:ext cx="674370" cy="1337103"/>
          </a:xfrm>
          <a:prstGeom prst="rect">
            <a:avLst/>
          </a:prstGeom>
        </p:spPr>
      </p:pic>
      <p:pic>
        <p:nvPicPr>
          <p:cNvPr id="22" name="Picture 21">
            <a:extLst>
              <a:ext uri="{FF2B5EF4-FFF2-40B4-BE49-F238E27FC236}">
                <a16:creationId xmlns:a16="http://schemas.microsoft.com/office/drawing/2014/main" id="{1AB115F3-D48A-43F3-AB5B-10486D7677EE}"/>
              </a:ext>
            </a:extLst>
          </p:cNvPr>
          <p:cNvPicPr>
            <a:picLocks noChangeAspect="1"/>
          </p:cNvPicPr>
          <p:nvPr/>
        </p:nvPicPr>
        <p:blipFill rotWithShape="1">
          <a:blip r:embed="rId2"/>
          <a:srcRect l="3317" t="1162" r="4736" b="2687"/>
          <a:stretch/>
        </p:blipFill>
        <p:spPr>
          <a:xfrm flipH="1" flipV="1">
            <a:off x="8149076" y="2243582"/>
            <a:ext cx="674370" cy="1397275"/>
          </a:xfrm>
          <a:prstGeom prst="rect">
            <a:avLst/>
          </a:prstGeom>
        </p:spPr>
      </p:pic>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4BA8D0B5-6885-476D-9661-E10C03E39025}"/>
                  </a:ext>
                </a:extLst>
              </p:cNvPr>
              <p:cNvSpPr txBox="1"/>
              <p:nvPr/>
            </p:nvSpPr>
            <p:spPr>
              <a:xfrm>
                <a:off x="4631335" y="1689414"/>
                <a:ext cx="505716"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𝑧</m:t>
                          </m:r>
                        </m:e>
                        <m:sub>
                          <m:r>
                            <a:rPr lang="he-IL" sz="3200" i="0">
                              <a:latin typeface="Cambria Math" panose="02040503050406030204" pitchFamily="18" charset="0"/>
                            </a:rPr>
                            <m:t>1</m:t>
                          </m:r>
                        </m:sub>
                      </m:sSub>
                    </m:oMath>
                  </m:oMathPara>
                </a14:m>
                <a:endParaRPr lang="he-IL" sz="3200" dirty="0"/>
              </a:p>
            </p:txBody>
          </p:sp>
        </mc:Choice>
        <mc:Fallback xmlns="">
          <p:sp>
            <p:nvSpPr>
              <p:cNvPr id="23" name="TextBox 22">
                <a:extLst>
                  <a:ext uri="{FF2B5EF4-FFF2-40B4-BE49-F238E27FC236}">
                    <a16:creationId xmlns:a16="http://schemas.microsoft.com/office/drawing/2014/main" id="{4BA8D0B5-6885-476D-9661-E10C03E39025}"/>
                  </a:ext>
                </a:extLst>
              </p:cNvPr>
              <p:cNvSpPr txBox="1">
                <a:spLocks noRot="1" noChangeAspect="1" noMove="1" noResize="1" noEditPoints="1" noAdjustHandles="1" noChangeArrowheads="1" noChangeShapeType="1" noTextEdit="1"/>
              </p:cNvSpPr>
              <p:nvPr/>
            </p:nvSpPr>
            <p:spPr>
              <a:xfrm>
                <a:off x="4631335" y="1689414"/>
                <a:ext cx="505716" cy="492443"/>
              </a:xfrm>
              <a:prstGeom prst="rect">
                <a:avLst/>
              </a:prstGeom>
              <a:blipFill>
                <a:blip r:embed="rId3"/>
                <a:stretch>
                  <a:fillRect l="-5000" t="-22500" r="-57500" b="-45000"/>
                </a:stretch>
              </a:blipFill>
            </p:spPr>
            <p:txBody>
              <a:bodyPr/>
              <a:lstStyle/>
              <a:p>
                <a:r>
                  <a:rPr lang="ro-RO">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EA33CF2A-DFAF-425F-BABE-4504467A95A5}"/>
                  </a:ext>
                </a:extLst>
              </p:cNvPr>
              <p:cNvSpPr txBox="1"/>
              <p:nvPr/>
            </p:nvSpPr>
            <p:spPr>
              <a:xfrm>
                <a:off x="8188474" y="1689414"/>
                <a:ext cx="515206"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𝑧</m:t>
                          </m:r>
                        </m:e>
                        <m:sub>
                          <m:r>
                            <a:rPr lang="en-US" sz="3200" b="0" i="0" smtClean="0">
                              <a:latin typeface="Cambria Math" panose="02040503050406030204" pitchFamily="18" charset="0"/>
                            </a:rPr>
                            <m:t>2</m:t>
                          </m:r>
                        </m:sub>
                      </m:sSub>
                    </m:oMath>
                  </m:oMathPara>
                </a14:m>
                <a:endParaRPr lang="he-IL" sz="3200" dirty="0"/>
              </a:p>
            </p:txBody>
          </p:sp>
        </mc:Choice>
        <mc:Fallback xmlns="">
          <p:sp>
            <p:nvSpPr>
              <p:cNvPr id="24" name="TextBox 23">
                <a:extLst>
                  <a:ext uri="{FF2B5EF4-FFF2-40B4-BE49-F238E27FC236}">
                    <a16:creationId xmlns:a16="http://schemas.microsoft.com/office/drawing/2014/main" id="{EA33CF2A-DFAF-425F-BABE-4504467A95A5}"/>
                  </a:ext>
                </a:extLst>
              </p:cNvPr>
              <p:cNvSpPr txBox="1">
                <a:spLocks noRot="1" noChangeAspect="1" noMove="1" noResize="1" noEditPoints="1" noAdjustHandles="1" noChangeArrowheads="1" noChangeShapeType="1" noTextEdit="1"/>
              </p:cNvSpPr>
              <p:nvPr/>
            </p:nvSpPr>
            <p:spPr>
              <a:xfrm>
                <a:off x="8188474" y="1689414"/>
                <a:ext cx="515206" cy="492443"/>
              </a:xfrm>
              <a:prstGeom prst="rect">
                <a:avLst/>
              </a:prstGeom>
              <a:blipFill>
                <a:blip r:embed="rId4"/>
                <a:stretch>
                  <a:fillRect l="-4878" t="-22500" r="-56098" b="-45000"/>
                </a:stretch>
              </a:blipFill>
            </p:spPr>
            <p:txBody>
              <a:bodyPr/>
              <a:lstStyle/>
              <a:p>
                <a:r>
                  <a:rPr lang="ro-RO">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462B6DBC-7317-45EC-AF6C-8483436F7773}"/>
                  </a:ext>
                </a:extLst>
              </p:cNvPr>
              <p:cNvSpPr txBox="1"/>
              <p:nvPr/>
            </p:nvSpPr>
            <p:spPr>
              <a:xfrm>
                <a:off x="2476500" y="2451605"/>
                <a:ext cx="6527171" cy="830997"/>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5400" i="1">
                              <a:latin typeface="Cambria Math" panose="02040503050406030204" pitchFamily="18" charset="0"/>
                            </a:rPr>
                          </m:ctrlPr>
                        </m:sSubPr>
                        <m:e>
                          <m:r>
                            <a:rPr lang="he-IL" sz="5400" i="1">
                              <a:latin typeface="Cambria Math" panose="02040503050406030204" pitchFamily="18" charset="0"/>
                            </a:rPr>
                            <m:t>𝑧</m:t>
                          </m:r>
                        </m:e>
                        <m:sub>
                          <m:r>
                            <a:rPr lang="he-IL" sz="5400" i="1">
                              <a:latin typeface="Cambria Math" panose="02040503050406030204" pitchFamily="18" charset="0"/>
                            </a:rPr>
                            <m:t>𝑖</m:t>
                          </m:r>
                        </m:sub>
                      </m:sSub>
                      <m:r>
                        <a:rPr lang="he-IL" sz="5400" i="0">
                          <a:latin typeface="Cambria Math" panose="02040503050406030204" pitchFamily="18" charset="0"/>
                        </a:rPr>
                        <m:t>=</m:t>
                      </m:r>
                      <m:r>
                        <a:rPr lang="he-IL" sz="5400" i="1">
                          <a:latin typeface="Cambria Math" panose="02040503050406030204" pitchFamily="18" charset="0"/>
                        </a:rPr>
                        <m:t>𝛼</m:t>
                      </m:r>
                      <m:r>
                        <a:rPr lang="he-IL" sz="5400" b="0" i="0" smtClean="0">
                          <a:latin typeface="Cambria Math" panose="02040503050406030204" pitchFamily="18" charset="0"/>
                        </a:rPr>
                        <m:t>    </m:t>
                      </m:r>
                      <m:r>
                        <a:rPr lang="he-IL" sz="5400" i="0">
                          <a:latin typeface="Cambria Math" panose="02040503050406030204" pitchFamily="18" charset="0"/>
                        </a:rPr>
                        <m:t>+</m:t>
                      </m:r>
                      <m:d>
                        <m:dPr>
                          <m:ctrlPr>
                            <a:rPr lang="he-IL" sz="5400" i="1">
                              <a:latin typeface="Cambria Math" panose="02040503050406030204" pitchFamily="18" charset="0"/>
                            </a:rPr>
                          </m:ctrlPr>
                        </m:dPr>
                        <m:e>
                          <m:r>
                            <a:rPr lang="he-IL" sz="5400" i="0">
                              <a:latin typeface="Cambria Math" panose="02040503050406030204" pitchFamily="18" charset="0"/>
                            </a:rPr>
                            <m:t>1</m:t>
                          </m:r>
                          <m:r>
                            <a:rPr lang="he-IL" sz="5400" i="0">
                              <a:latin typeface="Cambria Math" panose="02040503050406030204" pitchFamily="18" charset="0"/>
                            </a:rPr>
                            <m:t>−</m:t>
                          </m:r>
                          <m:r>
                            <a:rPr lang="he-IL" sz="5400" i="1">
                              <a:latin typeface="Cambria Math" panose="02040503050406030204" pitchFamily="18" charset="0"/>
                            </a:rPr>
                            <m:t>𝛼</m:t>
                          </m:r>
                        </m:e>
                      </m:d>
                      <m:r>
                        <a:rPr lang="he-IL" sz="5400" b="0" i="1" smtClean="0">
                          <a:latin typeface="Cambria Math" panose="02040503050406030204" pitchFamily="18" charset="0"/>
                        </a:rPr>
                        <m:t>     </m:t>
                      </m:r>
                    </m:oMath>
                  </m:oMathPara>
                </a14:m>
                <a:endParaRPr lang="he-IL" sz="5400" dirty="0">
                  <a:latin typeface="Arial Nova Cond Light" panose="020B0604020202020204" pitchFamily="34" charset="0"/>
                </a:endParaRPr>
              </a:p>
            </p:txBody>
          </p:sp>
        </mc:Choice>
        <mc:Fallback xmlns="">
          <p:sp>
            <p:nvSpPr>
              <p:cNvPr id="3" name="TextBox 2">
                <a:extLst>
                  <a:ext uri="{FF2B5EF4-FFF2-40B4-BE49-F238E27FC236}">
                    <a16:creationId xmlns:a16="http://schemas.microsoft.com/office/drawing/2014/main" id="{462B6DBC-7317-45EC-AF6C-8483436F7773}"/>
                  </a:ext>
                </a:extLst>
              </p:cNvPr>
              <p:cNvSpPr txBox="1">
                <a:spLocks noRot="1" noChangeAspect="1" noMove="1" noResize="1" noEditPoints="1" noAdjustHandles="1" noChangeArrowheads="1" noChangeShapeType="1" noTextEdit="1"/>
              </p:cNvSpPr>
              <p:nvPr/>
            </p:nvSpPr>
            <p:spPr>
              <a:xfrm>
                <a:off x="2476500" y="2451605"/>
                <a:ext cx="6527171" cy="830997"/>
              </a:xfrm>
              <a:prstGeom prst="rect">
                <a:avLst/>
              </a:prstGeom>
              <a:blipFill>
                <a:blip r:embed="rId5"/>
                <a:stretch>
                  <a:fillRect l="-194" t="-24242" r="-6796" b="-48485"/>
                </a:stretch>
              </a:blipFill>
            </p:spPr>
            <p:txBody>
              <a:bodyPr/>
              <a:lstStyle/>
              <a:p>
                <a:r>
                  <a:rPr lang="ro-RO">
                    <a:noFill/>
                  </a:rPr>
                  <a:t> </a:t>
                </a:r>
              </a:p>
            </p:txBody>
          </p:sp>
        </mc:Fallback>
      </mc:AlternateContent>
      <p:pic>
        <p:nvPicPr>
          <p:cNvPr id="25" name="Picture 24">
            <a:extLst>
              <a:ext uri="{FF2B5EF4-FFF2-40B4-BE49-F238E27FC236}">
                <a16:creationId xmlns:a16="http://schemas.microsoft.com/office/drawing/2014/main" id="{B006B04C-2CA0-445C-89E3-2DAA081EE570}"/>
              </a:ext>
            </a:extLst>
          </p:cNvPr>
          <p:cNvPicPr>
            <a:picLocks noChangeAspect="1"/>
          </p:cNvPicPr>
          <p:nvPr/>
        </p:nvPicPr>
        <p:blipFill rotWithShape="1">
          <a:blip r:embed="rId2"/>
          <a:srcRect l="3317" t="1162" r="4736" b="2687"/>
          <a:stretch/>
        </p:blipFill>
        <p:spPr>
          <a:xfrm flipV="1">
            <a:off x="3388959" y="4677037"/>
            <a:ext cx="674371" cy="1337102"/>
          </a:xfrm>
          <a:prstGeom prst="rect">
            <a:avLst/>
          </a:prstGeom>
        </p:spPr>
      </p:pic>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7EC7D1EA-0996-4DDE-8D7E-05B3F46E94F3}"/>
                  </a:ext>
                </a:extLst>
              </p:cNvPr>
              <p:cNvSpPr/>
              <p:nvPr/>
            </p:nvSpPr>
            <p:spPr>
              <a:xfrm>
                <a:off x="3378086" y="4092262"/>
                <a:ext cx="642805"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he-IL" sz="3200" i="1">
                              <a:latin typeface="Cambria Math" panose="02040503050406030204" pitchFamily="18" charset="0"/>
                            </a:rPr>
                          </m:ctrlPr>
                        </m:sSubPr>
                        <m:e>
                          <m:r>
                            <a:rPr lang="he-IL" sz="3200" i="1">
                              <a:latin typeface="Cambria Math" panose="02040503050406030204" pitchFamily="18" charset="0"/>
                            </a:rPr>
                            <m:t>𝑧</m:t>
                          </m:r>
                        </m:e>
                        <m:sub>
                          <m:r>
                            <a:rPr lang="he-IL" sz="3200" i="1">
                              <a:latin typeface="Cambria Math" panose="02040503050406030204" pitchFamily="18" charset="0"/>
                            </a:rPr>
                            <m:t>𝑖</m:t>
                          </m:r>
                        </m:sub>
                      </m:sSub>
                    </m:oMath>
                  </m:oMathPara>
                </a14:m>
                <a:endParaRPr lang="he-IL" sz="3200" dirty="0"/>
              </a:p>
            </p:txBody>
          </p:sp>
        </mc:Choice>
        <mc:Fallback xmlns="">
          <p:sp>
            <p:nvSpPr>
              <p:cNvPr id="4" name="Rectangle 3">
                <a:extLst>
                  <a:ext uri="{FF2B5EF4-FFF2-40B4-BE49-F238E27FC236}">
                    <a16:creationId xmlns:a16="http://schemas.microsoft.com/office/drawing/2014/main" id="{7EC7D1EA-0996-4DDE-8D7E-05B3F46E94F3}"/>
                  </a:ext>
                </a:extLst>
              </p:cNvPr>
              <p:cNvSpPr>
                <a:spLocks noRot="1" noChangeAspect="1" noMove="1" noResize="1" noEditPoints="1" noAdjustHandles="1" noChangeArrowheads="1" noChangeShapeType="1" noTextEdit="1"/>
              </p:cNvSpPr>
              <p:nvPr/>
            </p:nvSpPr>
            <p:spPr>
              <a:xfrm>
                <a:off x="3378086" y="4092262"/>
                <a:ext cx="642805" cy="584775"/>
              </a:xfrm>
              <a:prstGeom prst="rect">
                <a:avLst/>
              </a:prstGeom>
              <a:blipFill>
                <a:blip r:embed="rId6"/>
                <a:stretch>
                  <a:fillRect t="-10638" r="-26923" b="-31915"/>
                </a:stretch>
              </a:blipFill>
            </p:spPr>
            <p:txBody>
              <a:bodyPr/>
              <a:lstStyle/>
              <a:p>
                <a:r>
                  <a:rPr lang="ro-RO">
                    <a:noFill/>
                  </a:rPr>
                  <a:t> </a:t>
                </a:r>
              </a:p>
            </p:txBody>
          </p:sp>
        </mc:Fallback>
      </mc:AlternateContent>
      <p:sp>
        <p:nvSpPr>
          <p:cNvPr id="26" name="Arrow: Right 25">
            <a:extLst>
              <a:ext uri="{FF2B5EF4-FFF2-40B4-BE49-F238E27FC236}">
                <a16:creationId xmlns:a16="http://schemas.microsoft.com/office/drawing/2014/main" id="{2173E6BA-CD00-4B8D-9E46-055D7D9EBA26}"/>
              </a:ext>
            </a:extLst>
          </p:cNvPr>
          <p:cNvSpPr/>
          <p:nvPr/>
        </p:nvSpPr>
        <p:spPr>
          <a:xfrm>
            <a:off x="4074203" y="5222512"/>
            <a:ext cx="1031162" cy="246151"/>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76E0AFFF-CACC-4AF1-A8CA-6CD5FDF14BE2}"/>
              </a:ext>
            </a:extLst>
          </p:cNvPr>
          <p:cNvSpPr/>
          <p:nvPr/>
        </p:nvSpPr>
        <p:spPr>
          <a:xfrm>
            <a:off x="5125987" y="4677037"/>
            <a:ext cx="1670539" cy="120032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Decoder</a:t>
            </a:r>
          </a:p>
        </p:txBody>
      </p:sp>
      <p:sp>
        <p:nvSpPr>
          <p:cNvPr id="28" name="Arrow: Right 27">
            <a:extLst>
              <a:ext uri="{FF2B5EF4-FFF2-40B4-BE49-F238E27FC236}">
                <a16:creationId xmlns:a16="http://schemas.microsoft.com/office/drawing/2014/main" id="{4B69EB4F-16DC-4F34-A05F-DFD288601382}"/>
              </a:ext>
            </a:extLst>
          </p:cNvPr>
          <p:cNvSpPr/>
          <p:nvPr/>
        </p:nvSpPr>
        <p:spPr>
          <a:xfrm>
            <a:off x="6817148" y="5222512"/>
            <a:ext cx="1031162" cy="246151"/>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2CF12498-4586-492E-BA04-6B8FD9D3CEDE}"/>
              </a:ext>
            </a:extLst>
          </p:cNvPr>
          <p:cNvPicPr>
            <a:picLocks noChangeAspect="1"/>
          </p:cNvPicPr>
          <p:nvPr/>
        </p:nvPicPr>
        <p:blipFill>
          <a:blip r:embed="rId7"/>
          <a:stretch>
            <a:fillRect/>
          </a:stretch>
        </p:blipFill>
        <p:spPr>
          <a:xfrm>
            <a:off x="7972766" y="4595778"/>
            <a:ext cx="1701359" cy="1499617"/>
          </a:xfrm>
          <a:prstGeom prst="rect">
            <a:avLst/>
          </a:prstGeom>
        </p:spPr>
      </p:pic>
      <p:sp>
        <p:nvSpPr>
          <p:cNvPr id="16" name="Title 1">
            <a:extLst>
              <a:ext uri="{FF2B5EF4-FFF2-40B4-BE49-F238E27FC236}">
                <a16:creationId xmlns:a16="http://schemas.microsoft.com/office/drawing/2014/main" id="{ADACCF2D-9B8D-AC48-97F2-ABD2EBCD55EA}"/>
              </a:ext>
            </a:extLst>
          </p:cNvPr>
          <p:cNvSpPr>
            <a:spLocks noGrp="1"/>
          </p:cNvSpPr>
          <p:nvPr>
            <p:ph type="title"/>
          </p:nvPr>
        </p:nvSpPr>
        <p:spPr>
          <a:xfrm>
            <a:off x="838200" y="365125"/>
            <a:ext cx="10515600" cy="1017967"/>
          </a:xfrm>
        </p:spPr>
        <p:txBody>
          <a:bodyPr/>
          <a:lstStyle/>
          <a:p>
            <a:pPr algn="ctr"/>
            <a:r>
              <a:rPr lang="en-US" dirty="0">
                <a:latin typeface="Arial" panose="020B0604020202020204" pitchFamily="34" charset="0"/>
                <a:cs typeface="Arial" panose="020B0604020202020204" pitchFamily="34" charset="0"/>
              </a:rPr>
              <a:t>Simple latent space interpolation</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543363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8354D3C-7DF8-4076-8DEF-2D14639E0A77}"/>
              </a:ext>
            </a:extLst>
          </p:cNvPr>
          <p:cNvPicPr>
            <a:picLocks noGrp="1" noChangeAspect="1"/>
          </p:cNvPicPr>
          <p:nvPr>
            <p:ph idx="1"/>
          </p:nvPr>
        </p:nvPicPr>
        <p:blipFill>
          <a:blip r:embed="rId2"/>
          <a:stretch>
            <a:fillRect/>
          </a:stretch>
        </p:blipFill>
        <p:spPr>
          <a:xfrm>
            <a:off x="218429" y="3406528"/>
            <a:ext cx="11804695" cy="1424963"/>
          </a:xfrm>
          <a:prstGeom prst="rect">
            <a:avLst/>
          </a:prstGeom>
        </p:spPr>
      </p:pic>
      <p:pic>
        <p:nvPicPr>
          <p:cNvPr id="4" name="Picture 3">
            <a:extLst>
              <a:ext uri="{FF2B5EF4-FFF2-40B4-BE49-F238E27FC236}">
                <a16:creationId xmlns:a16="http://schemas.microsoft.com/office/drawing/2014/main" id="{0D6EFFA9-5B97-4E17-BDB7-E697E2C14A15}"/>
              </a:ext>
            </a:extLst>
          </p:cNvPr>
          <p:cNvPicPr>
            <a:picLocks noChangeAspect="1"/>
          </p:cNvPicPr>
          <p:nvPr/>
        </p:nvPicPr>
        <p:blipFill>
          <a:blip r:embed="rId3"/>
          <a:stretch>
            <a:fillRect/>
          </a:stretch>
        </p:blipFill>
        <p:spPr>
          <a:xfrm>
            <a:off x="327272" y="1960709"/>
            <a:ext cx="11537456" cy="1344169"/>
          </a:xfrm>
          <a:prstGeom prst="rect">
            <a:avLst/>
          </a:prstGeom>
        </p:spPr>
      </p:pic>
      <p:sp>
        <p:nvSpPr>
          <p:cNvPr id="7" name="Title 1">
            <a:extLst>
              <a:ext uri="{FF2B5EF4-FFF2-40B4-BE49-F238E27FC236}">
                <a16:creationId xmlns:a16="http://schemas.microsoft.com/office/drawing/2014/main" id="{1A2401ED-B563-A143-9BDD-0C05F1DF62C9}"/>
              </a:ext>
            </a:extLst>
          </p:cNvPr>
          <p:cNvSpPr>
            <a:spLocks noGrp="1"/>
          </p:cNvSpPr>
          <p:nvPr>
            <p:ph type="title"/>
          </p:nvPr>
        </p:nvSpPr>
        <p:spPr>
          <a:xfrm>
            <a:off x="838200" y="365125"/>
            <a:ext cx="10515600" cy="1017967"/>
          </a:xfrm>
        </p:spPr>
        <p:txBody>
          <a:bodyPr/>
          <a:lstStyle/>
          <a:p>
            <a:pPr algn="ctr"/>
            <a:r>
              <a:rPr lang="en-US" dirty="0">
                <a:latin typeface="Arial" panose="020B0604020202020204" pitchFamily="34" charset="0"/>
                <a:cs typeface="Arial" panose="020B0604020202020204" pitchFamily="34" charset="0"/>
              </a:rPr>
              <a:t>Simple latent space interpolation</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48108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F7955-58D2-4A69-AD06-5524EEAF12C2}"/>
              </a:ext>
            </a:extLst>
          </p:cNvPr>
          <p:cNvSpPr>
            <a:spLocks noGrp="1"/>
          </p:cNvSpPr>
          <p:nvPr>
            <p:ph type="title"/>
          </p:nvPr>
        </p:nvSpPr>
        <p:spPr>
          <a:xfrm>
            <a:off x="838200" y="241556"/>
            <a:ext cx="10515600" cy="919978"/>
          </a:xfrm>
        </p:spPr>
        <p:txBody>
          <a:bodyPr/>
          <a:lstStyle/>
          <a:p>
            <a:pPr algn="ctr"/>
            <a:r>
              <a:rPr lang="en-US" dirty="0">
                <a:latin typeface="Arial" panose="020B0604020202020204" pitchFamily="34" charset="0"/>
                <a:cs typeface="Arial" panose="020B0604020202020204" pitchFamily="34" charset="0"/>
              </a:rPr>
              <a:t>Convolutional AE</a:t>
            </a:r>
            <a:endParaRPr lang="he-IL" dirty="0">
              <a:latin typeface="Arial" panose="020B0604020202020204" pitchFamily="34" charset="0"/>
              <a:cs typeface="Arial" panose="020B0604020202020204" pitchFamily="34" charset="0"/>
            </a:endParaRPr>
          </a:p>
        </p:txBody>
      </p:sp>
      <p:pic>
        <p:nvPicPr>
          <p:cNvPr id="1026" name="Picture 2" descr="×ª××¦××ª ×ª××× × ×¢×××¨ âªconvolutional autoencoderâ¬â">
            <a:extLst>
              <a:ext uri="{FF2B5EF4-FFF2-40B4-BE49-F238E27FC236}">
                <a16:creationId xmlns:a16="http://schemas.microsoft.com/office/drawing/2014/main" id="{83DC2BEF-67AC-4ADE-9974-A7C0852ADA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500" y="1779371"/>
            <a:ext cx="11719062" cy="3918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14938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7ED4E98-8CB1-4B74-8F83-77349E7B8EB3}"/>
              </a:ext>
            </a:extLst>
          </p:cNvPr>
          <p:cNvSpPr/>
          <p:nvPr/>
        </p:nvSpPr>
        <p:spPr>
          <a:xfrm>
            <a:off x="175400" y="2542162"/>
            <a:ext cx="259658" cy="3456264"/>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8" name="TextBox 17">
            <a:extLst>
              <a:ext uri="{FF2B5EF4-FFF2-40B4-BE49-F238E27FC236}">
                <a16:creationId xmlns:a16="http://schemas.microsoft.com/office/drawing/2014/main" id="{1C4BAE29-6D54-41B9-A800-06E726568C33}"/>
              </a:ext>
            </a:extLst>
          </p:cNvPr>
          <p:cNvSpPr txBox="1"/>
          <p:nvPr/>
        </p:nvSpPr>
        <p:spPr>
          <a:xfrm>
            <a:off x="-37803" y="1978531"/>
            <a:ext cx="885262" cy="523220"/>
          </a:xfrm>
          <a:prstGeom prst="rect">
            <a:avLst/>
          </a:prstGeom>
          <a:noFill/>
        </p:spPr>
        <p:txBody>
          <a:bodyPr wrap="square" rtlCol="1">
            <a:spAutoFit/>
          </a:bodyPr>
          <a:lstStyle/>
          <a:p>
            <a:r>
              <a:rPr lang="en-US" sz="1400" dirty="0"/>
              <a:t>Input</a:t>
            </a:r>
          </a:p>
          <a:p>
            <a:r>
              <a:rPr lang="en-US" sz="1400" dirty="0"/>
              <a:t>(28,28,1)</a:t>
            </a:r>
          </a:p>
        </p:txBody>
      </p:sp>
      <p:sp>
        <p:nvSpPr>
          <p:cNvPr id="19" name="Left Brace 18">
            <a:extLst>
              <a:ext uri="{FF2B5EF4-FFF2-40B4-BE49-F238E27FC236}">
                <a16:creationId xmlns:a16="http://schemas.microsoft.com/office/drawing/2014/main" id="{837721BE-9CCB-4156-A3A6-0F9DCFBDAFB0}"/>
              </a:ext>
            </a:extLst>
          </p:cNvPr>
          <p:cNvSpPr/>
          <p:nvPr/>
        </p:nvSpPr>
        <p:spPr>
          <a:xfrm rot="16200000">
            <a:off x="2748084" y="3647175"/>
            <a:ext cx="403861" cy="5297617"/>
          </a:xfrm>
          <a:prstGeom prst="leftBrace">
            <a:avLst>
              <a:gd name="adj1" fmla="val 35948"/>
              <a:gd name="adj2" fmla="val 48427"/>
            </a:avLst>
          </a:prstGeom>
          <a:ln w="38100"/>
        </p:spPr>
        <p:style>
          <a:lnRef idx="1">
            <a:schemeClr val="accent1"/>
          </a:lnRef>
          <a:fillRef idx="0">
            <a:schemeClr val="accent1"/>
          </a:fillRef>
          <a:effectRef idx="0">
            <a:schemeClr val="accent1"/>
          </a:effectRef>
          <a:fontRef idx="minor">
            <a:schemeClr val="tx1"/>
          </a:fontRef>
        </p:style>
        <p:txBody>
          <a:bodyPr rtlCol="1" anchor="ctr"/>
          <a:lstStyle/>
          <a:p>
            <a:pPr algn="ctr"/>
            <a:endParaRPr lang="he-IL"/>
          </a:p>
        </p:txBody>
      </p:sp>
      <p:sp>
        <p:nvSpPr>
          <p:cNvPr id="21" name="TextBox 20">
            <a:extLst>
              <a:ext uri="{FF2B5EF4-FFF2-40B4-BE49-F238E27FC236}">
                <a16:creationId xmlns:a16="http://schemas.microsoft.com/office/drawing/2014/main" id="{CA198C70-30ED-4BF7-A7F3-72C58253239C}"/>
              </a:ext>
            </a:extLst>
          </p:cNvPr>
          <p:cNvSpPr txBox="1"/>
          <p:nvPr/>
        </p:nvSpPr>
        <p:spPr>
          <a:xfrm>
            <a:off x="2448761" y="6444366"/>
            <a:ext cx="1536700" cy="369332"/>
          </a:xfrm>
          <a:prstGeom prst="rect">
            <a:avLst/>
          </a:prstGeom>
          <a:noFill/>
        </p:spPr>
        <p:txBody>
          <a:bodyPr wrap="square" rtlCol="1">
            <a:spAutoFit/>
          </a:bodyPr>
          <a:lstStyle/>
          <a:p>
            <a:r>
              <a:rPr lang="en-US" dirty="0"/>
              <a:t>Encoder</a:t>
            </a:r>
            <a:endParaRPr lang="he-IL" dirty="0"/>
          </a:p>
        </p:txBody>
      </p:sp>
      <p:sp>
        <p:nvSpPr>
          <p:cNvPr id="23" name="Left Brace 22">
            <a:extLst>
              <a:ext uri="{FF2B5EF4-FFF2-40B4-BE49-F238E27FC236}">
                <a16:creationId xmlns:a16="http://schemas.microsoft.com/office/drawing/2014/main" id="{A7CAB43C-E2C1-4B5B-9F62-CC19618090E8}"/>
              </a:ext>
            </a:extLst>
          </p:cNvPr>
          <p:cNvSpPr/>
          <p:nvPr/>
        </p:nvSpPr>
        <p:spPr>
          <a:xfrm rot="16200000">
            <a:off x="8639296" y="3204791"/>
            <a:ext cx="403861" cy="6194049"/>
          </a:xfrm>
          <a:prstGeom prst="leftBrace">
            <a:avLst>
              <a:gd name="adj1" fmla="val 35948"/>
              <a:gd name="adj2" fmla="val 48427"/>
            </a:avLst>
          </a:prstGeom>
          <a:ln w="38100"/>
        </p:spPr>
        <p:style>
          <a:lnRef idx="1">
            <a:schemeClr val="accent1"/>
          </a:lnRef>
          <a:fillRef idx="0">
            <a:schemeClr val="accent1"/>
          </a:fillRef>
          <a:effectRef idx="0">
            <a:schemeClr val="accent1"/>
          </a:effectRef>
          <a:fontRef idx="minor">
            <a:schemeClr val="tx1"/>
          </a:fontRef>
        </p:style>
        <p:txBody>
          <a:bodyPr rtlCol="1" anchor="ctr"/>
          <a:lstStyle/>
          <a:p>
            <a:pPr algn="ctr"/>
            <a:endParaRPr lang="he-IL"/>
          </a:p>
        </p:txBody>
      </p:sp>
      <p:sp>
        <p:nvSpPr>
          <p:cNvPr id="24" name="TextBox 23">
            <a:extLst>
              <a:ext uri="{FF2B5EF4-FFF2-40B4-BE49-F238E27FC236}">
                <a16:creationId xmlns:a16="http://schemas.microsoft.com/office/drawing/2014/main" id="{312A7F58-67AA-451B-82F2-1465880C01F5}"/>
              </a:ext>
            </a:extLst>
          </p:cNvPr>
          <p:cNvSpPr txBox="1"/>
          <p:nvPr/>
        </p:nvSpPr>
        <p:spPr>
          <a:xfrm>
            <a:off x="8315908" y="6488668"/>
            <a:ext cx="1536700" cy="369332"/>
          </a:xfrm>
          <a:prstGeom prst="rect">
            <a:avLst/>
          </a:prstGeom>
          <a:noFill/>
        </p:spPr>
        <p:txBody>
          <a:bodyPr wrap="square" rtlCol="1">
            <a:spAutoFit/>
          </a:bodyPr>
          <a:lstStyle/>
          <a:p>
            <a:r>
              <a:rPr lang="en-US" dirty="0"/>
              <a:t>Decoder</a:t>
            </a:r>
            <a:endParaRPr lang="he-IL" dirty="0"/>
          </a:p>
        </p:txBody>
      </p:sp>
      <p:sp>
        <p:nvSpPr>
          <p:cNvPr id="22" name="Arrow: Right 21">
            <a:extLst>
              <a:ext uri="{FF2B5EF4-FFF2-40B4-BE49-F238E27FC236}">
                <a16:creationId xmlns:a16="http://schemas.microsoft.com/office/drawing/2014/main" id="{8E24047B-CF05-4276-9517-15AC820C7B2D}"/>
              </a:ext>
            </a:extLst>
          </p:cNvPr>
          <p:cNvSpPr/>
          <p:nvPr/>
        </p:nvSpPr>
        <p:spPr>
          <a:xfrm>
            <a:off x="459848" y="4112555"/>
            <a:ext cx="660400"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6" name="Rectangle 25">
            <a:extLst>
              <a:ext uri="{FF2B5EF4-FFF2-40B4-BE49-F238E27FC236}">
                <a16:creationId xmlns:a16="http://schemas.microsoft.com/office/drawing/2014/main" id="{1599FB31-2A08-4F21-B135-B7A93ED2F24A}"/>
              </a:ext>
            </a:extLst>
          </p:cNvPr>
          <p:cNvSpPr/>
          <p:nvPr/>
        </p:nvSpPr>
        <p:spPr>
          <a:xfrm>
            <a:off x="1149165" y="2556966"/>
            <a:ext cx="259658" cy="3456264"/>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5" name="TextBox 24">
            <a:extLst>
              <a:ext uri="{FF2B5EF4-FFF2-40B4-BE49-F238E27FC236}">
                <a16:creationId xmlns:a16="http://schemas.microsoft.com/office/drawing/2014/main" id="{695EAB84-CEB2-4182-AE8D-6838708C1C41}"/>
              </a:ext>
            </a:extLst>
          </p:cNvPr>
          <p:cNvSpPr txBox="1"/>
          <p:nvPr/>
        </p:nvSpPr>
        <p:spPr>
          <a:xfrm>
            <a:off x="414762" y="3154345"/>
            <a:ext cx="881173" cy="830997"/>
          </a:xfrm>
          <a:prstGeom prst="rect">
            <a:avLst/>
          </a:prstGeom>
          <a:noFill/>
        </p:spPr>
        <p:txBody>
          <a:bodyPr wrap="square" rtlCol="1">
            <a:spAutoFit/>
          </a:bodyPr>
          <a:lstStyle/>
          <a:p>
            <a:r>
              <a:rPr lang="en-US" sz="1200" dirty="0"/>
              <a:t>Conv 1</a:t>
            </a:r>
          </a:p>
          <a:p>
            <a:r>
              <a:rPr lang="en-US" sz="1200" dirty="0"/>
              <a:t>16 F </a:t>
            </a:r>
          </a:p>
          <a:p>
            <a:r>
              <a:rPr lang="en-US" sz="1200" dirty="0"/>
              <a:t>@ (3,3,1)</a:t>
            </a:r>
          </a:p>
          <a:p>
            <a:r>
              <a:rPr lang="en-US" sz="1200" dirty="0"/>
              <a:t>same</a:t>
            </a:r>
            <a:endParaRPr lang="he-IL" sz="1200" dirty="0"/>
          </a:p>
        </p:txBody>
      </p:sp>
      <p:sp>
        <p:nvSpPr>
          <p:cNvPr id="28" name="TextBox 27">
            <a:extLst>
              <a:ext uri="{FF2B5EF4-FFF2-40B4-BE49-F238E27FC236}">
                <a16:creationId xmlns:a16="http://schemas.microsoft.com/office/drawing/2014/main" id="{89C1A575-38F6-4796-8082-C59779381232}"/>
              </a:ext>
            </a:extLst>
          </p:cNvPr>
          <p:cNvSpPr txBox="1"/>
          <p:nvPr/>
        </p:nvSpPr>
        <p:spPr>
          <a:xfrm>
            <a:off x="835133" y="1976029"/>
            <a:ext cx="970906" cy="738664"/>
          </a:xfrm>
          <a:prstGeom prst="rect">
            <a:avLst/>
          </a:prstGeom>
          <a:noFill/>
        </p:spPr>
        <p:txBody>
          <a:bodyPr wrap="square" rtlCol="1">
            <a:spAutoFit/>
          </a:bodyPr>
          <a:lstStyle/>
          <a:p>
            <a:r>
              <a:rPr lang="en-US" sz="1400" dirty="0"/>
              <a:t>C1</a:t>
            </a:r>
          </a:p>
          <a:p>
            <a:r>
              <a:rPr lang="en-US" sz="1400" dirty="0"/>
              <a:t>(28,28,16)</a:t>
            </a:r>
          </a:p>
          <a:p>
            <a:endParaRPr lang="he-IL" sz="1400" dirty="0"/>
          </a:p>
        </p:txBody>
      </p:sp>
      <p:sp>
        <p:nvSpPr>
          <p:cNvPr id="30" name="Arrow: Right 29">
            <a:extLst>
              <a:ext uri="{FF2B5EF4-FFF2-40B4-BE49-F238E27FC236}">
                <a16:creationId xmlns:a16="http://schemas.microsoft.com/office/drawing/2014/main" id="{F6812304-1EAE-4A1A-AB75-92A3B7600AF5}"/>
              </a:ext>
            </a:extLst>
          </p:cNvPr>
          <p:cNvSpPr/>
          <p:nvPr/>
        </p:nvSpPr>
        <p:spPr>
          <a:xfrm>
            <a:off x="1429001" y="4118257"/>
            <a:ext cx="502952"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1" name="TextBox 30">
            <a:extLst>
              <a:ext uri="{FF2B5EF4-FFF2-40B4-BE49-F238E27FC236}">
                <a16:creationId xmlns:a16="http://schemas.microsoft.com/office/drawing/2014/main" id="{54B6A226-840F-4FFA-9023-E0E81905E92F}"/>
              </a:ext>
            </a:extLst>
          </p:cNvPr>
          <p:cNvSpPr txBox="1"/>
          <p:nvPr/>
        </p:nvSpPr>
        <p:spPr>
          <a:xfrm>
            <a:off x="1441710" y="3154345"/>
            <a:ext cx="881173" cy="646331"/>
          </a:xfrm>
          <a:prstGeom prst="rect">
            <a:avLst/>
          </a:prstGeom>
          <a:noFill/>
        </p:spPr>
        <p:txBody>
          <a:bodyPr wrap="square" rtlCol="1">
            <a:spAutoFit/>
          </a:bodyPr>
          <a:lstStyle/>
          <a:p>
            <a:r>
              <a:rPr lang="en-US" sz="1200" dirty="0"/>
              <a:t>M.P 1</a:t>
            </a:r>
          </a:p>
          <a:p>
            <a:r>
              <a:rPr lang="en-US" sz="1200" dirty="0"/>
              <a:t> (2,2)</a:t>
            </a:r>
          </a:p>
          <a:p>
            <a:r>
              <a:rPr lang="en-US" sz="1200" dirty="0"/>
              <a:t>same</a:t>
            </a:r>
            <a:endParaRPr lang="he-IL" sz="1200" dirty="0"/>
          </a:p>
        </p:txBody>
      </p:sp>
      <p:sp>
        <p:nvSpPr>
          <p:cNvPr id="32" name="Rectangle 31">
            <a:extLst>
              <a:ext uri="{FF2B5EF4-FFF2-40B4-BE49-F238E27FC236}">
                <a16:creationId xmlns:a16="http://schemas.microsoft.com/office/drawing/2014/main" id="{631DEC81-790B-4588-9F55-FEA91EFDC9E8}"/>
              </a:ext>
            </a:extLst>
          </p:cNvPr>
          <p:cNvSpPr/>
          <p:nvPr/>
        </p:nvSpPr>
        <p:spPr>
          <a:xfrm>
            <a:off x="1964840" y="3224040"/>
            <a:ext cx="259658" cy="193372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3" name="TextBox 32">
            <a:extLst>
              <a:ext uri="{FF2B5EF4-FFF2-40B4-BE49-F238E27FC236}">
                <a16:creationId xmlns:a16="http://schemas.microsoft.com/office/drawing/2014/main" id="{514FB5C6-50B0-4190-BBF0-6076B483A8E7}"/>
              </a:ext>
            </a:extLst>
          </p:cNvPr>
          <p:cNvSpPr txBox="1"/>
          <p:nvPr/>
        </p:nvSpPr>
        <p:spPr>
          <a:xfrm>
            <a:off x="1761173" y="1983649"/>
            <a:ext cx="970906" cy="738664"/>
          </a:xfrm>
          <a:prstGeom prst="rect">
            <a:avLst/>
          </a:prstGeom>
          <a:noFill/>
        </p:spPr>
        <p:txBody>
          <a:bodyPr wrap="square" rtlCol="1">
            <a:spAutoFit/>
          </a:bodyPr>
          <a:lstStyle/>
          <a:p>
            <a:r>
              <a:rPr lang="en-US" sz="1400" dirty="0"/>
              <a:t>M.P1</a:t>
            </a:r>
          </a:p>
          <a:p>
            <a:r>
              <a:rPr lang="en-US" sz="1400" dirty="0"/>
              <a:t>(14,14,16)</a:t>
            </a:r>
          </a:p>
          <a:p>
            <a:endParaRPr lang="he-IL" sz="1400" dirty="0"/>
          </a:p>
        </p:txBody>
      </p:sp>
      <p:sp>
        <p:nvSpPr>
          <p:cNvPr id="34" name="Arrow: Right 33">
            <a:extLst>
              <a:ext uri="{FF2B5EF4-FFF2-40B4-BE49-F238E27FC236}">
                <a16:creationId xmlns:a16="http://schemas.microsoft.com/office/drawing/2014/main" id="{B38A99F6-7C83-4DBA-81F3-51ABD6A7F371}"/>
              </a:ext>
            </a:extLst>
          </p:cNvPr>
          <p:cNvSpPr/>
          <p:nvPr/>
        </p:nvSpPr>
        <p:spPr>
          <a:xfrm>
            <a:off x="2279660" y="4147944"/>
            <a:ext cx="660400"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5" name="TextBox 34">
            <a:extLst>
              <a:ext uri="{FF2B5EF4-FFF2-40B4-BE49-F238E27FC236}">
                <a16:creationId xmlns:a16="http://schemas.microsoft.com/office/drawing/2014/main" id="{73E2C26F-B8C3-40FD-83C7-2DD638055235}"/>
              </a:ext>
            </a:extLst>
          </p:cNvPr>
          <p:cNvSpPr txBox="1"/>
          <p:nvPr/>
        </p:nvSpPr>
        <p:spPr>
          <a:xfrm>
            <a:off x="2197869" y="3184776"/>
            <a:ext cx="881173" cy="830997"/>
          </a:xfrm>
          <a:prstGeom prst="rect">
            <a:avLst/>
          </a:prstGeom>
          <a:noFill/>
        </p:spPr>
        <p:txBody>
          <a:bodyPr wrap="square" rtlCol="1">
            <a:spAutoFit/>
          </a:bodyPr>
          <a:lstStyle/>
          <a:p>
            <a:r>
              <a:rPr lang="en-US" sz="1200" dirty="0"/>
              <a:t>Conv 2</a:t>
            </a:r>
          </a:p>
          <a:p>
            <a:r>
              <a:rPr lang="en-US" sz="1200" dirty="0"/>
              <a:t>8 F </a:t>
            </a:r>
          </a:p>
          <a:p>
            <a:r>
              <a:rPr lang="en-US" sz="1200" dirty="0"/>
              <a:t>@ (3,3,16)</a:t>
            </a:r>
          </a:p>
          <a:p>
            <a:r>
              <a:rPr lang="en-US" sz="1200" dirty="0"/>
              <a:t>same</a:t>
            </a:r>
            <a:endParaRPr lang="he-IL" sz="1200" dirty="0"/>
          </a:p>
        </p:txBody>
      </p:sp>
      <p:sp>
        <p:nvSpPr>
          <p:cNvPr id="36" name="Rectangle 35">
            <a:extLst>
              <a:ext uri="{FF2B5EF4-FFF2-40B4-BE49-F238E27FC236}">
                <a16:creationId xmlns:a16="http://schemas.microsoft.com/office/drawing/2014/main" id="{5CECE8C7-7E72-41C2-9691-724902C19AA4}"/>
              </a:ext>
            </a:extLst>
          </p:cNvPr>
          <p:cNvSpPr/>
          <p:nvPr/>
        </p:nvSpPr>
        <p:spPr>
          <a:xfrm>
            <a:off x="2986089" y="3235399"/>
            <a:ext cx="259658" cy="1933727"/>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7" name="TextBox 36">
            <a:extLst>
              <a:ext uri="{FF2B5EF4-FFF2-40B4-BE49-F238E27FC236}">
                <a16:creationId xmlns:a16="http://schemas.microsoft.com/office/drawing/2014/main" id="{67FC2A2A-8A5E-4D30-8270-EB4913663C4D}"/>
              </a:ext>
            </a:extLst>
          </p:cNvPr>
          <p:cNvSpPr txBox="1"/>
          <p:nvPr/>
        </p:nvSpPr>
        <p:spPr>
          <a:xfrm>
            <a:off x="2688433" y="1973787"/>
            <a:ext cx="970906" cy="738664"/>
          </a:xfrm>
          <a:prstGeom prst="rect">
            <a:avLst/>
          </a:prstGeom>
          <a:noFill/>
        </p:spPr>
        <p:txBody>
          <a:bodyPr wrap="square" rtlCol="1">
            <a:spAutoFit/>
          </a:bodyPr>
          <a:lstStyle/>
          <a:p>
            <a:r>
              <a:rPr lang="en-US" sz="1400" dirty="0"/>
              <a:t>C2</a:t>
            </a:r>
          </a:p>
          <a:p>
            <a:r>
              <a:rPr lang="en-US" sz="1400" dirty="0"/>
              <a:t>(14,14,8)</a:t>
            </a:r>
          </a:p>
          <a:p>
            <a:endParaRPr lang="he-IL" sz="1400" dirty="0"/>
          </a:p>
        </p:txBody>
      </p:sp>
      <p:sp>
        <p:nvSpPr>
          <p:cNvPr id="38" name="Arrow: Right 37">
            <a:extLst>
              <a:ext uri="{FF2B5EF4-FFF2-40B4-BE49-F238E27FC236}">
                <a16:creationId xmlns:a16="http://schemas.microsoft.com/office/drawing/2014/main" id="{CE85A7E5-506A-42C5-98F2-0759FB4D02E6}"/>
              </a:ext>
            </a:extLst>
          </p:cNvPr>
          <p:cNvSpPr/>
          <p:nvPr/>
        </p:nvSpPr>
        <p:spPr>
          <a:xfrm>
            <a:off x="3269036" y="4145184"/>
            <a:ext cx="446035"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9" name="TextBox 38">
            <a:extLst>
              <a:ext uri="{FF2B5EF4-FFF2-40B4-BE49-F238E27FC236}">
                <a16:creationId xmlns:a16="http://schemas.microsoft.com/office/drawing/2014/main" id="{A88D3934-C82A-488D-8207-500CD60FBA6B}"/>
              </a:ext>
            </a:extLst>
          </p:cNvPr>
          <p:cNvSpPr txBox="1"/>
          <p:nvPr/>
        </p:nvSpPr>
        <p:spPr>
          <a:xfrm>
            <a:off x="3225980" y="3176195"/>
            <a:ext cx="881173" cy="646331"/>
          </a:xfrm>
          <a:prstGeom prst="rect">
            <a:avLst/>
          </a:prstGeom>
          <a:noFill/>
        </p:spPr>
        <p:txBody>
          <a:bodyPr wrap="square" rtlCol="1">
            <a:spAutoFit/>
          </a:bodyPr>
          <a:lstStyle/>
          <a:p>
            <a:r>
              <a:rPr lang="en-US" sz="1200" dirty="0"/>
              <a:t>M.P 2</a:t>
            </a:r>
          </a:p>
          <a:p>
            <a:r>
              <a:rPr lang="en-US" sz="1200" dirty="0"/>
              <a:t> (2,2)</a:t>
            </a:r>
          </a:p>
          <a:p>
            <a:r>
              <a:rPr lang="en-US" sz="1200" dirty="0"/>
              <a:t>same</a:t>
            </a:r>
            <a:endParaRPr lang="he-IL" sz="1200" dirty="0"/>
          </a:p>
        </p:txBody>
      </p:sp>
      <p:sp>
        <p:nvSpPr>
          <p:cNvPr id="40" name="TextBox 39">
            <a:extLst>
              <a:ext uri="{FF2B5EF4-FFF2-40B4-BE49-F238E27FC236}">
                <a16:creationId xmlns:a16="http://schemas.microsoft.com/office/drawing/2014/main" id="{290F6204-1993-45F9-8360-3A6AAE612615}"/>
              </a:ext>
            </a:extLst>
          </p:cNvPr>
          <p:cNvSpPr txBox="1"/>
          <p:nvPr/>
        </p:nvSpPr>
        <p:spPr>
          <a:xfrm>
            <a:off x="3500008" y="1976029"/>
            <a:ext cx="970906" cy="738664"/>
          </a:xfrm>
          <a:prstGeom prst="rect">
            <a:avLst/>
          </a:prstGeom>
          <a:noFill/>
        </p:spPr>
        <p:txBody>
          <a:bodyPr wrap="square" rtlCol="1">
            <a:spAutoFit/>
          </a:bodyPr>
          <a:lstStyle/>
          <a:p>
            <a:r>
              <a:rPr lang="en-US" sz="1400" dirty="0"/>
              <a:t>M.P2</a:t>
            </a:r>
          </a:p>
          <a:p>
            <a:r>
              <a:rPr lang="en-US" sz="1400" dirty="0"/>
              <a:t>(7,7,8)</a:t>
            </a:r>
          </a:p>
          <a:p>
            <a:endParaRPr lang="he-IL" sz="1400" dirty="0"/>
          </a:p>
        </p:txBody>
      </p:sp>
      <p:sp>
        <p:nvSpPr>
          <p:cNvPr id="42" name="Rectangle 41">
            <a:extLst>
              <a:ext uri="{FF2B5EF4-FFF2-40B4-BE49-F238E27FC236}">
                <a16:creationId xmlns:a16="http://schemas.microsoft.com/office/drawing/2014/main" id="{29A940E1-A262-468D-A5DB-F465CE213739}"/>
              </a:ext>
            </a:extLst>
          </p:cNvPr>
          <p:cNvSpPr/>
          <p:nvPr/>
        </p:nvSpPr>
        <p:spPr>
          <a:xfrm>
            <a:off x="3748844" y="3629600"/>
            <a:ext cx="259658" cy="110490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3" name="Arrow: Right 42">
            <a:extLst>
              <a:ext uri="{FF2B5EF4-FFF2-40B4-BE49-F238E27FC236}">
                <a16:creationId xmlns:a16="http://schemas.microsoft.com/office/drawing/2014/main" id="{87BB8F73-5EF4-4CF0-926C-367EA555459B}"/>
              </a:ext>
            </a:extLst>
          </p:cNvPr>
          <p:cNvSpPr/>
          <p:nvPr/>
        </p:nvSpPr>
        <p:spPr>
          <a:xfrm>
            <a:off x="4040375" y="4167804"/>
            <a:ext cx="660400"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4" name="TextBox 43">
            <a:extLst>
              <a:ext uri="{FF2B5EF4-FFF2-40B4-BE49-F238E27FC236}">
                <a16:creationId xmlns:a16="http://schemas.microsoft.com/office/drawing/2014/main" id="{32831A8C-EA91-4079-A85D-430A4B53568C}"/>
              </a:ext>
            </a:extLst>
          </p:cNvPr>
          <p:cNvSpPr txBox="1"/>
          <p:nvPr/>
        </p:nvSpPr>
        <p:spPr>
          <a:xfrm>
            <a:off x="3985461" y="3201850"/>
            <a:ext cx="881173" cy="830997"/>
          </a:xfrm>
          <a:prstGeom prst="rect">
            <a:avLst/>
          </a:prstGeom>
          <a:noFill/>
        </p:spPr>
        <p:txBody>
          <a:bodyPr wrap="square" rtlCol="1">
            <a:spAutoFit/>
          </a:bodyPr>
          <a:lstStyle/>
          <a:p>
            <a:r>
              <a:rPr lang="en-US" sz="1200" dirty="0"/>
              <a:t>Conv 3</a:t>
            </a:r>
          </a:p>
          <a:p>
            <a:r>
              <a:rPr lang="en-US" sz="1200" dirty="0"/>
              <a:t>8 F </a:t>
            </a:r>
          </a:p>
          <a:p>
            <a:r>
              <a:rPr lang="en-US" sz="1200" dirty="0"/>
              <a:t>@ (3,3,8)</a:t>
            </a:r>
          </a:p>
          <a:p>
            <a:r>
              <a:rPr lang="en-US" sz="1200" dirty="0"/>
              <a:t>same</a:t>
            </a:r>
            <a:endParaRPr lang="he-IL" sz="1200" dirty="0"/>
          </a:p>
        </p:txBody>
      </p:sp>
      <p:sp>
        <p:nvSpPr>
          <p:cNvPr id="45" name="Rectangle 44">
            <a:extLst>
              <a:ext uri="{FF2B5EF4-FFF2-40B4-BE49-F238E27FC236}">
                <a16:creationId xmlns:a16="http://schemas.microsoft.com/office/drawing/2014/main" id="{DC8EE5F1-9BED-4FC2-8437-AA270376B56A}"/>
              </a:ext>
            </a:extLst>
          </p:cNvPr>
          <p:cNvSpPr/>
          <p:nvPr/>
        </p:nvSpPr>
        <p:spPr>
          <a:xfrm>
            <a:off x="4728821" y="3630103"/>
            <a:ext cx="259658" cy="1104901"/>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9" name="TextBox 48">
            <a:extLst>
              <a:ext uri="{FF2B5EF4-FFF2-40B4-BE49-F238E27FC236}">
                <a16:creationId xmlns:a16="http://schemas.microsoft.com/office/drawing/2014/main" id="{1AC37490-FABC-4ADE-9CFB-38DB16744CF6}"/>
              </a:ext>
            </a:extLst>
          </p:cNvPr>
          <p:cNvSpPr txBox="1"/>
          <p:nvPr/>
        </p:nvSpPr>
        <p:spPr>
          <a:xfrm>
            <a:off x="4471703" y="1983649"/>
            <a:ext cx="970906" cy="738664"/>
          </a:xfrm>
          <a:prstGeom prst="rect">
            <a:avLst/>
          </a:prstGeom>
          <a:noFill/>
        </p:spPr>
        <p:txBody>
          <a:bodyPr wrap="square" rtlCol="1">
            <a:spAutoFit/>
          </a:bodyPr>
          <a:lstStyle/>
          <a:p>
            <a:r>
              <a:rPr lang="en-US" sz="1400" dirty="0"/>
              <a:t>C3</a:t>
            </a:r>
          </a:p>
          <a:p>
            <a:r>
              <a:rPr lang="en-US" sz="1400" dirty="0"/>
              <a:t>(7,7,8)</a:t>
            </a:r>
          </a:p>
          <a:p>
            <a:endParaRPr lang="he-IL" sz="1400" dirty="0"/>
          </a:p>
        </p:txBody>
      </p:sp>
      <p:sp>
        <p:nvSpPr>
          <p:cNvPr id="50" name="Arrow: Right 49">
            <a:extLst>
              <a:ext uri="{FF2B5EF4-FFF2-40B4-BE49-F238E27FC236}">
                <a16:creationId xmlns:a16="http://schemas.microsoft.com/office/drawing/2014/main" id="{D7225A11-6EC3-48B1-8AF1-17FF10B6318F}"/>
              </a:ext>
            </a:extLst>
          </p:cNvPr>
          <p:cNvSpPr/>
          <p:nvPr/>
        </p:nvSpPr>
        <p:spPr>
          <a:xfrm>
            <a:off x="5038330" y="4153054"/>
            <a:ext cx="389074" cy="464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1" name="TextBox 50">
            <a:extLst>
              <a:ext uri="{FF2B5EF4-FFF2-40B4-BE49-F238E27FC236}">
                <a16:creationId xmlns:a16="http://schemas.microsoft.com/office/drawing/2014/main" id="{FC262ED7-3FB9-4DBB-A5AE-ED5EEF090BFF}"/>
              </a:ext>
            </a:extLst>
          </p:cNvPr>
          <p:cNvSpPr txBox="1"/>
          <p:nvPr/>
        </p:nvSpPr>
        <p:spPr>
          <a:xfrm>
            <a:off x="4963824" y="3209956"/>
            <a:ext cx="881173" cy="646331"/>
          </a:xfrm>
          <a:prstGeom prst="rect">
            <a:avLst/>
          </a:prstGeom>
          <a:noFill/>
        </p:spPr>
        <p:txBody>
          <a:bodyPr wrap="square" rtlCol="1">
            <a:spAutoFit/>
          </a:bodyPr>
          <a:lstStyle/>
          <a:p>
            <a:r>
              <a:rPr lang="en-US" sz="1200" dirty="0"/>
              <a:t>M.P 3</a:t>
            </a:r>
          </a:p>
          <a:p>
            <a:r>
              <a:rPr lang="en-US" sz="1200" dirty="0"/>
              <a:t> (2,2)</a:t>
            </a:r>
          </a:p>
          <a:p>
            <a:r>
              <a:rPr lang="en-US" sz="1200" dirty="0"/>
              <a:t>same</a:t>
            </a:r>
            <a:endParaRPr lang="he-IL" sz="1200" dirty="0"/>
          </a:p>
        </p:txBody>
      </p:sp>
      <p:sp>
        <p:nvSpPr>
          <p:cNvPr id="52" name="Rectangle 51">
            <a:extLst>
              <a:ext uri="{FF2B5EF4-FFF2-40B4-BE49-F238E27FC236}">
                <a16:creationId xmlns:a16="http://schemas.microsoft.com/office/drawing/2014/main" id="{E1E0A7AD-C179-404E-8C7A-9F35BB915C0A}"/>
              </a:ext>
            </a:extLst>
          </p:cNvPr>
          <p:cNvSpPr/>
          <p:nvPr/>
        </p:nvSpPr>
        <p:spPr>
          <a:xfrm>
            <a:off x="5456498" y="3902751"/>
            <a:ext cx="259658" cy="640971"/>
          </a:xfrm>
          <a:prstGeom prst="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3" name="TextBox 52">
            <a:extLst>
              <a:ext uri="{FF2B5EF4-FFF2-40B4-BE49-F238E27FC236}">
                <a16:creationId xmlns:a16="http://schemas.microsoft.com/office/drawing/2014/main" id="{A96C012F-8CE0-42FF-BED5-7A9D1901B20C}"/>
              </a:ext>
            </a:extLst>
          </p:cNvPr>
          <p:cNvSpPr txBox="1"/>
          <p:nvPr/>
        </p:nvSpPr>
        <p:spPr>
          <a:xfrm>
            <a:off x="5239632" y="1983462"/>
            <a:ext cx="970906" cy="738664"/>
          </a:xfrm>
          <a:prstGeom prst="rect">
            <a:avLst/>
          </a:prstGeom>
          <a:noFill/>
        </p:spPr>
        <p:txBody>
          <a:bodyPr wrap="square" rtlCol="1">
            <a:spAutoFit/>
          </a:bodyPr>
          <a:lstStyle/>
          <a:p>
            <a:r>
              <a:rPr lang="en-US" sz="1400" dirty="0"/>
              <a:t>M.P3</a:t>
            </a:r>
          </a:p>
          <a:p>
            <a:r>
              <a:rPr lang="en-US" sz="1400" dirty="0"/>
              <a:t>(4,4,8)</a:t>
            </a:r>
          </a:p>
          <a:p>
            <a:endParaRPr lang="he-IL" sz="1400" dirty="0"/>
          </a:p>
        </p:txBody>
      </p:sp>
      <p:sp>
        <p:nvSpPr>
          <p:cNvPr id="27" name="TextBox 26">
            <a:extLst>
              <a:ext uri="{FF2B5EF4-FFF2-40B4-BE49-F238E27FC236}">
                <a16:creationId xmlns:a16="http://schemas.microsoft.com/office/drawing/2014/main" id="{20155986-771F-447B-8E23-949622A45871}"/>
              </a:ext>
            </a:extLst>
          </p:cNvPr>
          <p:cNvSpPr txBox="1"/>
          <p:nvPr/>
        </p:nvSpPr>
        <p:spPr>
          <a:xfrm>
            <a:off x="5199203" y="4652004"/>
            <a:ext cx="881173" cy="646331"/>
          </a:xfrm>
          <a:prstGeom prst="rect">
            <a:avLst/>
          </a:prstGeom>
          <a:noFill/>
        </p:spPr>
        <p:txBody>
          <a:bodyPr wrap="square" rtlCol="1">
            <a:spAutoFit/>
          </a:bodyPr>
          <a:lstStyle/>
          <a:p>
            <a:r>
              <a:rPr lang="en-US" dirty="0">
                <a:solidFill>
                  <a:srgbClr val="FF0000"/>
                </a:solidFill>
              </a:rPr>
              <a:t>Hidden Code</a:t>
            </a:r>
            <a:endParaRPr lang="he-IL" dirty="0">
              <a:solidFill>
                <a:srgbClr val="FF0000"/>
              </a:solidFill>
            </a:endParaRPr>
          </a:p>
        </p:txBody>
      </p:sp>
      <p:sp>
        <p:nvSpPr>
          <p:cNvPr id="55" name="Arrow: Right 54">
            <a:extLst>
              <a:ext uri="{FF2B5EF4-FFF2-40B4-BE49-F238E27FC236}">
                <a16:creationId xmlns:a16="http://schemas.microsoft.com/office/drawing/2014/main" id="{97EAC43B-E577-4A51-AC38-0FA5276CF690}"/>
              </a:ext>
            </a:extLst>
          </p:cNvPr>
          <p:cNvSpPr/>
          <p:nvPr/>
        </p:nvSpPr>
        <p:spPr>
          <a:xfrm>
            <a:off x="5744202" y="4153802"/>
            <a:ext cx="604282"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6" name="TextBox 55">
            <a:extLst>
              <a:ext uri="{FF2B5EF4-FFF2-40B4-BE49-F238E27FC236}">
                <a16:creationId xmlns:a16="http://schemas.microsoft.com/office/drawing/2014/main" id="{59C5400F-9B38-4D64-B3CD-2BDBC2123588}"/>
              </a:ext>
            </a:extLst>
          </p:cNvPr>
          <p:cNvSpPr txBox="1"/>
          <p:nvPr/>
        </p:nvSpPr>
        <p:spPr>
          <a:xfrm>
            <a:off x="5680754" y="3190269"/>
            <a:ext cx="881173" cy="830997"/>
          </a:xfrm>
          <a:prstGeom prst="rect">
            <a:avLst/>
          </a:prstGeom>
          <a:noFill/>
        </p:spPr>
        <p:txBody>
          <a:bodyPr wrap="square" rtlCol="1">
            <a:spAutoFit/>
          </a:bodyPr>
          <a:lstStyle/>
          <a:p>
            <a:r>
              <a:rPr lang="en-US" sz="1200" dirty="0"/>
              <a:t>D Conv 1</a:t>
            </a:r>
          </a:p>
          <a:p>
            <a:r>
              <a:rPr lang="en-US" sz="1200" dirty="0"/>
              <a:t>8 F </a:t>
            </a:r>
          </a:p>
          <a:p>
            <a:r>
              <a:rPr lang="en-US" sz="1200" dirty="0"/>
              <a:t>@ (3,3,8)</a:t>
            </a:r>
          </a:p>
          <a:p>
            <a:r>
              <a:rPr lang="en-US" sz="1200" dirty="0"/>
              <a:t>same</a:t>
            </a:r>
            <a:endParaRPr lang="he-IL" sz="1200" dirty="0"/>
          </a:p>
        </p:txBody>
      </p:sp>
      <p:sp>
        <p:nvSpPr>
          <p:cNvPr id="57" name="Rectangle 56">
            <a:extLst>
              <a:ext uri="{FF2B5EF4-FFF2-40B4-BE49-F238E27FC236}">
                <a16:creationId xmlns:a16="http://schemas.microsoft.com/office/drawing/2014/main" id="{402DA767-1C6D-4CEF-858A-E628084B7DAA}"/>
              </a:ext>
            </a:extLst>
          </p:cNvPr>
          <p:cNvSpPr/>
          <p:nvPr/>
        </p:nvSpPr>
        <p:spPr>
          <a:xfrm>
            <a:off x="6372439" y="3902751"/>
            <a:ext cx="259658" cy="640971"/>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8" name="TextBox 57">
            <a:extLst>
              <a:ext uri="{FF2B5EF4-FFF2-40B4-BE49-F238E27FC236}">
                <a16:creationId xmlns:a16="http://schemas.microsoft.com/office/drawing/2014/main" id="{24CB833F-B822-44B9-879F-378F0F0AB22E}"/>
              </a:ext>
            </a:extLst>
          </p:cNvPr>
          <p:cNvSpPr txBox="1"/>
          <p:nvPr/>
        </p:nvSpPr>
        <p:spPr>
          <a:xfrm>
            <a:off x="6129407" y="1983462"/>
            <a:ext cx="970906" cy="738664"/>
          </a:xfrm>
          <a:prstGeom prst="rect">
            <a:avLst/>
          </a:prstGeom>
          <a:noFill/>
        </p:spPr>
        <p:txBody>
          <a:bodyPr wrap="square" rtlCol="1">
            <a:spAutoFit/>
          </a:bodyPr>
          <a:lstStyle/>
          <a:p>
            <a:r>
              <a:rPr lang="en-US" sz="1400" dirty="0"/>
              <a:t>D.C1</a:t>
            </a:r>
          </a:p>
          <a:p>
            <a:r>
              <a:rPr lang="en-US" sz="1400" dirty="0"/>
              <a:t>(4,4,8)</a:t>
            </a:r>
          </a:p>
          <a:p>
            <a:endParaRPr lang="he-IL" sz="1400" dirty="0"/>
          </a:p>
        </p:txBody>
      </p:sp>
      <p:sp>
        <p:nvSpPr>
          <p:cNvPr id="59" name="Arrow: Right 58">
            <a:extLst>
              <a:ext uri="{FF2B5EF4-FFF2-40B4-BE49-F238E27FC236}">
                <a16:creationId xmlns:a16="http://schemas.microsoft.com/office/drawing/2014/main" id="{7F7653EE-E70A-4382-8552-A262A413443D}"/>
              </a:ext>
            </a:extLst>
          </p:cNvPr>
          <p:cNvSpPr/>
          <p:nvPr/>
        </p:nvSpPr>
        <p:spPr>
          <a:xfrm>
            <a:off x="6656052" y="4159938"/>
            <a:ext cx="505650"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0" name="Rectangle 59">
            <a:extLst>
              <a:ext uri="{FF2B5EF4-FFF2-40B4-BE49-F238E27FC236}">
                <a16:creationId xmlns:a16="http://schemas.microsoft.com/office/drawing/2014/main" id="{06006FA7-5653-4CDD-9DC8-3F799D18C3A9}"/>
              </a:ext>
            </a:extLst>
          </p:cNvPr>
          <p:cNvSpPr/>
          <p:nvPr/>
        </p:nvSpPr>
        <p:spPr>
          <a:xfrm>
            <a:off x="7213051" y="3647243"/>
            <a:ext cx="259658" cy="1104901"/>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2" name="TextBox 61">
            <a:extLst>
              <a:ext uri="{FF2B5EF4-FFF2-40B4-BE49-F238E27FC236}">
                <a16:creationId xmlns:a16="http://schemas.microsoft.com/office/drawing/2014/main" id="{A6A2C157-B42F-4E10-84C9-C8AD5747A415}"/>
              </a:ext>
            </a:extLst>
          </p:cNvPr>
          <p:cNvSpPr txBox="1"/>
          <p:nvPr/>
        </p:nvSpPr>
        <p:spPr>
          <a:xfrm>
            <a:off x="6601123" y="3196944"/>
            <a:ext cx="881173" cy="461665"/>
          </a:xfrm>
          <a:prstGeom prst="rect">
            <a:avLst/>
          </a:prstGeom>
          <a:noFill/>
        </p:spPr>
        <p:txBody>
          <a:bodyPr wrap="square" rtlCol="1">
            <a:spAutoFit/>
          </a:bodyPr>
          <a:lstStyle/>
          <a:p>
            <a:r>
              <a:rPr lang="en-US" sz="1200" dirty="0"/>
              <a:t>U.S 1</a:t>
            </a:r>
          </a:p>
          <a:p>
            <a:r>
              <a:rPr lang="en-US" sz="1200" dirty="0"/>
              <a:t> (2,2)</a:t>
            </a:r>
          </a:p>
        </p:txBody>
      </p:sp>
      <p:sp>
        <p:nvSpPr>
          <p:cNvPr id="63" name="TextBox 62">
            <a:extLst>
              <a:ext uri="{FF2B5EF4-FFF2-40B4-BE49-F238E27FC236}">
                <a16:creationId xmlns:a16="http://schemas.microsoft.com/office/drawing/2014/main" id="{E1B49385-7604-45A0-9E3C-109EC4075BF1}"/>
              </a:ext>
            </a:extLst>
          </p:cNvPr>
          <p:cNvSpPr txBox="1"/>
          <p:nvPr/>
        </p:nvSpPr>
        <p:spPr>
          <a:xfrm>
            <a:off x="6950611" y="1973656"/>
            <a:ext cx="970906" cy="738664"/>
          </a:xfrm>
          <a:prstGeom prst="rect">
            <a:avLst/>
          </a:prstGeom>
          <a:noFill/>
        </p:spPr>
        <p:txBody>
          <a:bodyPr wrap="square" rtlCol="1">
            <a:spAutoFit/>
          </a:bodyPr>
          <a:lstStyle/>
          <a:p>
            <a:r>
              <a:rPr lang="en-US" sz="1400" dirty="0"/>
              <a:t>U.S1</a:t>
            </a:r>
          </a:p>
          <a:p>
            <a:r>
              <a:rPr lang="en-US" sz="1400" dirty="0"/>
              <a:t>(8,8,8)</a:t>
            </a:r>
          </a:p>
          <a:p>
            <a:endParaRPr lang="he-IL" sz="1400" dirty="0"/>
          </a:p>
        </p:txBody>
      </p:sp>
      <p:sp>
        <p:nvSpPr>
          <p:cNvPr id="64" name="Arrow: Right 63">
            <a:extLst>
              <a:ext uri="{FF2B5EF4-FFF2-40B4-BE49-F238E27FC236}">
                <a16:creationId xmlns:a16="http://schemas.microsoft.com/office/drawing/2014/main" id="{7C7C6753-FFC9-4DEA-9E10-FFE583818DDA}"/>
              </a:ext>
            </a:extLst>
          </p:cNvPr>
          <p:cNvSpPr/>
          <p:nvPr/>
        </p:nvSpPr>
        <p:spPr>
          <a:xfrm>
            <a:off x="7499825" y="4168049"/>
            <a:ext cx="660400"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5" name="TextBox 64">
            <a:extLst>
              <a:ext uri="{FF2B5EF4-FFF2-40B4-BE49-F238E27FC236}">
                <a16:creationId xmlns:a16="http://schemas.microsoft.com/office/drawing/2014/main" id="{0EC881CD-DC54-45A9-8FAB-F838BB8F3EEE}"/>
              </a:ext>
            </a:extLst>
          </p:cNvPr>
          <p:cNvSpPr txBox="1"/>
          <p:nvPr/>
        </p:nvSpPr>
        <p:spPr>
          <a:xfrm>
            <a:off x="7444911" y="3202095"/>
            <a:ext cx="881173" cy="830997"/>
          </a:xfrm>
          <a:prstGeom prst="rect">
            <a:avLst/>
          </a:prstGeom>
          <a:noFill/>
        </p:spPr>
        <p:txBody>
          <a:bodyPr wrap="square" rtlCol="1">
            <a:spAutoFit/>
          </a:bodyPr>
          <a:lstStyle/>
          <a:p>
            <a:r>
              <a:rPr lang="en-US" sz="1200" dirty="0"/>
              <a:t>D Conv 2</a:t>
            </a:r>
          </a:p>
          <a:p>
            <a:r>
              <a:rPr lang="en-US" sz="1200" dirty="0"/>
              <a:t>8 F </a:t>
            </a:r>
          </a:p>
          <a:p>
            <a:r>
              <a:rPr lang="en-US" sz="1200" dirty="0"/>
              <a:t>@ (3,3,8)</a:t>
            </a:r>
          </a:p>
          <a:p>
            <a:r>
              <a:rPr lang="en-US" sz="1200" dirty="0"/>
              <a:t>same</a:t>
            </a:r>
            <a:endParaRPr lang="he-IL" sz="1200" dirty="0"/>
          </a:p>
        </p:txBody>
      </p:sp>
      <p:sp>
        <p:nvSpPr>
          <p:cNvPr id="66" name="Rectangle 65">
            <a:extLst>
              <a:ext uri="{FF2B5EF4-FFF2-40B4-BE49-F238E27FC236}">
                <a16:creationId xmlns:a16="http://schemas.microsoft.com/office/drawing/2014/main" id="{060305E7-F546-4D4E-9DA4-4A3078FB17B8}"/>
              </a:ext>
            </a:extLst>
          </p:cNvPr>
          <p:cNvSpPr/>
          <p:nvPr/>
        </p:nvSpPr>
        <p:spPr>
          <a:xfrm>
            <a:off x="8188271" y="3630348"/>
            <a:ext cx="259658" cy="1104901"/>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7" name="TextBox 66">
            <a:extLst>
              <a:ext uri="{FF2B5EF4-FFF2-40B4-BE49-F238E27FC236}">
                <a16:creationId xmlns:a16="http://schemas.microsoft.com/office/drawing/2014/main" id="{8D73B8D1-0240-4BC9-B02D-B5CC1EA8BFC1}"/>
              </a:ext>
            </a:extLst>
          </p:cNvPr>
          <p:cNvSpPr txBox="1"/>
          <p:nvPr/>
        </p:nvSpPr>
        <p:spPr>
          <a:xfrm>
            <a:off x="7902451" y="1983462"/>
            <a:ext cx="970906" cy="738664"/>
          </a:xfrm>
          <a:prstGeom prst="rect">
            <a:avLst/>
          </a:prstGeom>
          <a:noFill/>
        </p:spPr>
        <p:txBody>
          <a:bodyPr wrap="square" rtlCol="1">
            <a:spAutoFit/>
          </a:bodyPr>
          <a:lstStyle/>
          <a:p>
            <a:r>
              <a:rPr lang="en-US" sz="1400" dirty="0"/>
              <a:t>D.C2</a:t>
            </a:r>
          </a:p>
          <a:p>
            <a:r>
              <a:rPr lang="en-US" sz="1400" dirty="0"/>
              <a:t>(8,8,8)</a:t>
            </a:r>
          </a:p>
          <a:p>
            <a:endParaRPr lang="he-IL" sz="1400" dirty="0"/>
          </a:p>
        </p:txBody>
      </p:sp>
      <p:sp>
        <p:nvSpPr>
          <p:cNvPr id="71" name="Arrow: Right 70">
            <a:extLst>
              <a:ext uri="{FF2B5EF4-FFF2-40B4-BE49-F238E27FC236}">
                <a16:creationId xmlns:a16="http://schemas.microsoft.com/office/drawing/2014/main" id="{AD9DFA1B-006D-4F7F-A698-45EB5DFAD40A}"/>
              </a:ext>
            </a:extLst>
          </p:cNvPr>
          <p:cNvSpPr/>
          <p:nvPr/>
        </p:nvSpPr>
        <p:spPr>
          <a:xfrm>
            <a:off x="8483052" y="4180000"/>
            <a:ext cx="411949"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72" name="Rectangle 71">
            <a:extLst>
              <a:ext uri="{FF2B5EF4-FFF2-40B4-BE49-F238E27FC236}">
                <a16:creationId xmlns:a16="http://schemas.microsoft.com/office/drawing/2014/main" id="{E37B5950-F5C9-4150-BBAD-40FDAF47C31B}"/>
              </a:ext>
            </a:extLst>
          </p:cNvPr>
          <p:cNvSpPr/>
          <p:nvPr/>
        </p:nvSpPr>
        <p:spPr>
          <a:xfrm>
            <a:off x="8912566" y="3217006"/>
            <a:ext cx="278723" cy="1972869"/>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3" name="TextBox 72">
            <a:extLst>
              <a:ext uri="{FF2B5EF4-FFF2-40B4-BE49-F238E27FC236}">
                <a16:creationId xmlns:a16="http://schemas.microsoft.com/office/drawing/2014/main" id="{665328BC-AC2E-4B17-8C70-A87E120507AE}"/>
              </a:ext>
            </a:extLst>
          </p:cNvPr>
          <p:cNvSpPr txBox="1"/>
          <p:nvPr/>
        </p:nvSpPr>
        <p:spPr>
          <a:xfrm>
            <a:off x="8428123" y="3217006"/>
            <a:ext cx="881173" cy="461665"/>
          </a:xfrm>
          <a:prstGeom prst="rect">
            <a:avLst/>
          </a:prstGeom>
          <a:noFill/>
        </p:spPr>
        <p:txBody>
          <a:bodyPr wrap="square" rtlCol="1">
            <a:spAutoFit/>
          </a:bodyPr>
          <a:lstStyle/>
          <a:p>
            <a:r>
              <a:rPr lang="en-US" sz="1200" dirty="0"/>
              <a:t>U.S 2</a:t>
            </a:r>
          </a:p>
          <a:p>
            <a:r>
              <a:rPr lang="en-US" sz="1200" dirty="0"/>
              <a:t> (2,2)</a:t>
            </a:r>
          </a:p>
        </p:txBody>
      </p:sp>
      <p:sp>
        <p:nvSpPr>
          <p:cNvPr id="74" name="TextBox 73">
            <a:extLst>
              <a:ext uri="{FF2B5EF4-FFF2-40B4-BE49-F238E27FC236}">
                <a16:creationId xmlns:a16="http://schemas.microsoft.com/office/drawing/2014/main" id="{B69B4E49-345C-4646-A214-9718F18FD668}"/>
              </a:ext>
            </a:extLst>
          </p:cNvPr>
          <p:cNvSpPr txBox="1"/>
          <p:nvPr/>
        </p:nvSpPr>
        <p:spPr>
          <a:xfrm>
            <a:off x="8636983" y="1986777"/>
            <a:ext cx="970906" cy="738664"/>
          </a:xfrm>
          <a:prstGeom prst="rect">
            <a:avLst/>
          </a:prstGeom>
          <a:noFill/>
        </p:spPr>
        <p:txBody>
          <a:bodyPr wrap="square" rtlCol="1">
            <a:spAutoFit/>
          </a:bodyPr>
          <a:lstStyle/>
          <a:p>
            <a:r>
              <a:rPr lang="en-US" sz="1400" dirty="0"/>
              <a:t>U.S2</a:t>
            </a:r>
          </a:p>
          <a:p>
            <a:r>
              <a:rPr lang="en-US" sz="1400" dirty="0"/>
              <a:t>(16,16,8)</a:t>
            </a:r>
          </a:p>
          <a:p>
            <a:endParaRPr lang="he-IL" sz="1400" dirty="0"/>
          </a:p>
        </p:txBody>
      </p:sp>
      <p:sp>
        <p:nvSpPr>
          <p:cNvPr id="75" name="Arrow: Right 74">
            <a:extLst>
              <a:ext uri="{FF2B5EF4-FFF2-40B4-BE49-F238E27FC236}">
                <a16:creationId xmlns:a16="http://schemas.microsoft.com/office/drawing/2014/main" id="{4BF0FCC2-4F3E-421A-BE60-277D169D6A5C}"/>
              </a:ext>
            </a:extLst>
          </p:cNvPr>
          <p:cNvSpPr/>
          <p:nvPr/>
        </p:nvSpPr>
        <p:spPr>
          <a:xfrm>
            <a:off x="9220383" y="4172242"/>
            <a:ext cx="660400"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76" name="TextBox 75">
            <a:extLst>
              <a:ext uri="{FF2B5EF4-FFF2-40B4-BE49-F238E27FC236}">
                <a16:creationId xmlns:a16="http://schemas.microsoft.com/office/drawing/2014/main" id="{2D3D51B2-6122-4733-8D0C-C8AB129EB89F}"/>
              </a:ext>
            </a:extLst>
          </p:cNvPr>
          <p:cNvSpPr txBox="1"/>
          <p:nvPr/>
        </p:nvSpPr>
        <p:spPr>
          <a:xfrm>
            <a:off x="9134866" y="3217006"/>
            <a:ext cx="881173" cy="830997"/>
          </a:xfrm>
          <a:prstGeom prst="rect">
            <a:avLst/>
          </a:prstGeom>
          <a:noFill/>
        </p:spPr>
        <p:txBody>
          <a:bodyPr wrap="square" rtlCol="1">
            <a:spAutoFit/>
          </a:bodyPr>
          <a:lstStyle/>
          <a:p>
            <a:r>
              <a:rPr lang="en-US" sz="1200" dirty="0"/>
              <a:t>D Conv 3</a:t>
            </a:r>
          </a:p>
          <a:p>
            <a:r>
              <a:rPr lang="en-US" sz="1200" dirty="0"/>
              <a:t>16 F </a:t>
            </a:r>
          </a:p>
          <a:p>
            <a:r>
              <a:rPr lang="en-US" sz="1200" dirty="0"/>
              <a:t>@ (3,3,8)</a:t>
            </a:r>
          </a:p>
          <a:p>
            <a:r>
              <a:rPr lang="en-US" sz="1200" dirty="0"/>
              <a:t>valid</a:t>
            </a:r>
            <a:endParaRPr lang="he-IL" sz="1200" dirty="0"/>
          </a:p>
        </p:txBody>
      </p:sp>
      <p:sp>
        <p:nvSpPr>
          <p:cNvPr id="77" name="Rectangle 76">
            <a:extLst>
              <a:ext uri="{FF2B5EF4-FFF2-40B4-BE49-F238E27FC236}">
                <a16:creationId xmlns:a16="http://schemas.microsoft.com/office/drawing/2014/main" id="{B79993B0-6593-4EB9-8CDB-457342CE8537}"/>
              </a:ext>
            </a:extLst>
          </p:cNvPr>
          <p:cNvSpPr/>
          <p:nvPr/>
        </p:nvSpPr>
        <p:spPr>
          <a:xfrm>
            <a:off x="9909877" y="3190269"/>
            <a:ext cx="259658" cy="199960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78" name="TextBox 77">
            <a:extLst>
              <a:ext uri="{FF2B5EF4-FFF2-40B4-BE49-F238E27FC236}">
                <a16:creationId xmlns:a16="http://schemas.microsoft.com/office/drawing/2014/main" id="{D8BD420A-0060-4DD7-AFA3-F0AE6D3345C3}"/>
              </a:ext>
            </a:extLst>
          </p:cNvPr>
          <p:cNvSpPr txBox="1"/>
          <p:nvPr/>
        </p:nvSpPr>
        <p:spPr>
          <a:xfrm>
            <a:off x="9530586" y="1973587"/>
            <a:ext cx="970906" cy="738664"/>
          </a:xfrm>
          <a:prstGeom prst="rect">
            <a:avLst/>
          </a:prstGeom>
          <a:noFill/>
        </p:spPr>
        <p:txBody>
          <a:bodyPr wrap="square" rtlCol="1">
            <a:spAutoFit/>
          </a:bodyPr>
          <a:lstStyle/>
          <a:p>
            <a:r>
              <a:rPr lang="en-US" sz="1400" dirty="0"/>
              <a:t>D.C3</a:t>
            </a:r>
          </a:p>
          <a:p>
            <a:r>
              <a:rPr lang="en-US" sz="1400" dirty="0"/>
              <a:t>(14,14,16)</a:t>
            </a:r>
          </a:p>
          <a:p>
            <a:endParaRPr lang="he-IL" sz="1400" dirty="0"/>
          </a:p>
        </p:txBody>
      </p:sp>
      <p:sp>
        <p:nvSpPr>
          <p:cNvPr id="79" name="Arrow: Right 78">
            <a:extLst>
              <a:ext uri="{FF2B5EF4-FFF2-40B4-BE49-F238E27FC236}">
                <a16:creationId xmlns:a16="http://schemas.microsoft.com/office/drawing/2014/main" id="{76E44814-4BD7-4F20-BC3A-13ADFAA6BBE7}"/>
              </a:ext>
            </a:extLst>
          </p:cNvPr>
          <p:cNvSpPr/>
          <p:nvPr/>
        </p:nvSpPr>
        <p:spPr>
          <a:xfrm>
            <a:off x="10184391" y="4172950"/>
            <a:ext cx="411949"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0" name="Rectangle 79">
            <a:extLst>
              <a:ext uri="{FF2B5EF4-FFF2-40B4-BE49-F238E27FC236}">
                <a16:creationId xmlns:a16="http://schemas.microsoft.com/office/drawing/2014/main" id="{1747C7AE-164A-4662-9121-9D3373C571E2}"/>
              </a:ext>
            </a:extLst>
          </p:cNvPr>
          <p:cNvSpPr/>
          <p:nvPr/>
        </p:nvSpPr>
        <p:spPr>
          <a:xfrm>
            <a:off x="10637836" y="2556966"/>
            <a:ext cx="254792" cy="3441459"/>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81" name="TextBox 80">
            <a:extLst>
              <a:ext uri="{FF2B5EF4-FFF2-40B4-BE49-F238E27FC236}">
                <a16:creationId xmlns:a16="http://schemas.microsoft.com/office/drawing/2014/main" id="{C40FBE45-3771-47FB-B47D-D29210D2EF7D}"/>
              </a:ext>
            </a:extLst>
          </p:cNvPr>
          <p:cNvSpPr txBox="1"/>
          <p:nvPr/>
        </p:nvSpPr>
        <p:spPr>
          <a:xfrm>
            <a:off x="10129462" y="3209956"/>
            <a:ext cx="881173" cy="461665"/>
          </a:xfrm>
          <a:prstGeom prst="rect">
            <a:avLst/>
          </a:prstGeom>
          <a:noFill/>
        </p:spPr>
        <p:txBody>
          <a:bodyPr wrap="square" rtlCol="1">
            <a:spAutoFit/>
          </a:bodyPr>
          <a:lstStyle/>
          <a:p>
            <a:r>
              <a:rPr lang="en-US" sz="1200" dirty="0"/>
              <a:t>U.S 3</a:t>
            </a:r>
          </a:p>
          <a:p>
            <a:r>
              <a:rPr lang="en-US" sz="1200" dirty="0"/>
              <a:t> (2,2)</a:t>
            </a:r>
          </a:p>
        </p:txBody>
      </p:sp>
      <p:sp>
        <p:nvSpPr>
          <p:cNvPr id="82" name="TextBox 81">
            <a:extLst>
              <a:ext uri="{FF2B5EF4-FFF2-40B4-BE49-F238E27FC236}">
                <a16:creationId xmlns:a16="http://schemas.microsoft.com/office/drawing/2014/main" id="{BE89815D-0AEB-41F1-A4B8-69535A9701E2}"/>
              </a:ext>
            </a:extLst>
          </p:cNvPr>
          <p:cNvSpPr txBox="1"/>
          <p:nvPr/>
        </p:nvSpPr>
        <p:spPr>
          <a:xfrm>
            <a:off x="10402046" y="1973587"/>
            <a:ext cx="970906" cy="738664"/>
          </a:xfrm>
          <a:prstGeom prst="rect">
            <a:avLst/>
          </a:prstGeom>
          <a:noFill/>
        </p:spPr>
        <p:txBody>
          <a:bodyPr wrap="square" rtlCol="1">
            <a:spAutoFit/>
          </a:bodyPr>
          <a:lstStyle/>
          <a:p>
            <a:r>
              <a:rPr lang="en-US" sz="1400" dirty="0"/>
              <a:t>U.S3</a:t>
            </a:r>
          </a:p>
          <a:p>
            <a:r>
              <a:rPr lang="en-US" sz="1400" dirty="0"/>
              <a:t>(28,28,8)</a:t>
            </a:r>
          </a:p>
          <a:p>
            <a:endParaRPr lang="he-IL" sz="1400" dirty="0"/>
          </a:p>
        </p:txBody>
      </p:sp>
      <p:sp>
        <p:nvSpPr>
          <p:cNvPr id="83" name="Arrow: Right 82">
            <a:extLst>
              <a:ext uri="{FF2B5EF4-FFF2-40B4-BE49-F238E27FC236}">
                <a16:creationId xmlns:a16="http://schemas.microsoft.com/office/drawing/2014/main" id="{F6916B19-C82D-41D5-B802-CE64F87D92A3}"/>
              </a:ext>
            </a:extLst>
          </p:cNvPr>
          <p:cNvSpPr/>
          <p:nvPr/>
        </p:nvSpPr>
        <p:spPr>
          <a:xfrm>
            <a:off x="10926588" y="4165192"/>
            <a:ext cx="660400"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4" name="TextBox 83">
            <a:extLst>
              <a:ext uri="{FF2B5EF4-FFF2-40B4-BE49-F238E27FC236}">
                <a16:creationId xmlns:a16="http://schemas.microsoft.com/office/drawing/2014/main" id="{23FEADB1-C0C1-4CD0-AE4C-44699E489F09}"/>
              </a:ext>
            </a:extLst>
          </p:cNvPr>
          <p:cNvSpPr txBox="1"/>
          <p:nvPr/>
        </p:nvSpPr>
        <p:spPr>
          <a:xfrm>
            <a:off x="10841071" y="3209956"/>
            <a:ext cx="881173" cy="830997"/>
          </a:xfrm>
          <a:prstGeom prst="rect">
            <a:avLst/>
          </a:prstGeom>
          <a:noFill/>
        </p:spPr>
        <p:txBody>
          <a:bodyPr wrap="square" rtlCol="1">
            <a:spAutoFit/>
          </a:bodyPr>
          <a:lstStyle/>
          <a:p>
            <a:r>
              <a:rPr lang="en-US" sz="1200" dirty="0"/>
              <a:t>D Conv 4</a:t>
            </a:r>
          </a:p>
          <a:p>
            <a:r>
              <a:rPr lang="en-US" sz="1200" dirty="0"/>
              <a:t>1 F </a:t>
            </a:r>
          </a:p>
          <a:p>
            <a:r>
              <a:rPr lang="en-US" sz="1200" dirty="0"/>
              <a:t>@ (5,5,8)</a:t>
            </a:r>
          </a:p>
          <a:p>
            <a:r>
              <a:rPr lang="en-US" sz="1200" dirty="0"/>
              <a:t>same</a:t>
            </a:r>
            <a:endParaRPr lang="he-IL" sz="1200" dirty="0"/>
          </a:p>
        </p:txBody>
      </p:sp>
      <p:sp>
        <p:nvSpPr>
          <p:cNvPr id="85" name="Rectangle 84">
            <a:extLst>
              <a:ext uri="{FF2B5EF4-FFF2-40B4-BE49-F238E27FC236}">
                <a16:creationId xmlns:a16="http://schemas.microsoft.com/office/drawing/2014/main" id="{E667B6FF-0B00-401C-9AC0-48E3C55B0301}"/>
              </a:ext>
            </a:extLst>
          </p:cNvPr>
          <p:cNvSpPr/>
          <p:nvPr/>
        </p:nvSpPr>
        <p:spPr>
          <a:xfrm>
            <a:off x="11627160" y="2556966"/>
            <a:ext cx="248580" cy="3441459"/>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6" name="TextBox 85">
            <a:extLst>
              <a:ext uri="{FF2B5EF4-FFF2-40B4-BE49-F238E27FC236}">
                <a16:creationId xmlns:a16="http://schemas.microsoft.com/office/drawing/2014/main" id="{B4DE5451-937E-42AA-9FB7-8F9013DE6FAA}"/>
              </a:ext>
            </a:extLst>
          </p:cNvPr>
          <p:cNvSpPr txBox="1"/>
          <p:nvPr/>
        </p:nvSpPr>
        <p:spPr>
          <a:xfrm>
            <a:off x="11299110" y="1981136"/>
            <a:ext cx="970906" cy="738664"/>
          </a:xfrm>
          <a:prstGeom prst="rect">
            <a:avLst/>
          </a:prstGeom>
          <a:noFill/>
        </p:spPr>
        <p:txBody>
          <a:bodyPr wrap="square" rtlCol="1">
            <a:spAutoFit/>
          </a:bodyPr>
          <a:lstStyle/>
          <a:p>
            <a:r>
              <a:rPr lang="en-US" sz="1400" dirty="0"/>
              <a:t>D.C4</a:t>
            </a:r>
          </a:p>
          <a:p>
            <a:r>
              <a:rPr lang="en-US" sz="1400" dirty="0"/>
              <a:t>(28,28,1)</a:t>
            </a:r>
          </a:p>
          <a:p>
            <a:endParaRPr lang="he-IL" sz="1400" dirty="0"/>
          </a:p>
        </p:txBody>
      </p:sp>
      <p:sp>
        <p:nvSpPr>
          <p:cNvPr id="87" name="TextBox 86">
            <a:extLst>
              <a:ext uri="{FF2B5EF4-FFF2-40B4-BE49-F238E27FC236}">
                <a16:creationId xmlns:a16="http://schemas.microsoft.com/office/drawing/2014/main" id="{F66DCEB6-AE26-4B2A-8980-4C33C641367D}"/>
              </a:ext>
            </a:extLst>
          </p:cNvPr>
          <p:cNvSpPr txBox="1"/>
          <p:nvPr/>
        </p:nvSpPr>
        <p:spPr>
          <a:xfrm>
            <a:off x="11303210" y="1708981"/>
            <a:ext cx="885262" cy="307777"/>
          </a:xfrm>
          <a:prstGeom prst="rect">
            <a:avLst/>
          </a:prstGeom>
          <a:noFill/>
        </p:spPr>
        <p:txBody>
          <a:bodyPr wrap="square" rtlCol="1">
            <a:spAutoFit/>
          </a:bodyPr>
          <a:lstStyle/>
          <a:p>
            <a:r>
              <a:rPr lang="en-US" sz="1400" dirty="0"/>
              <a:t>Output</a:t>
            </a:r>
          </a:p>
        </p:txBody>
      </p:sp>
      <p:sp>
        <p:nvSpPr>
          <p:cNvPr id="54" name="TextBox 53">
            <a:extLst>
              <a:ext uri="{FF2B5EF4-FFF2-40B4-BE49-F238E27FC236}">
                <a16:creationId xmlns:a16="http://schemas.microsoft.com/office/drawing/2014/main" id="{6BECC854-8764-417F-BFA7-11ED5C09ED60}"/>
              </a:ext>
            </a:extLst>
          </p:cNvPr>
          <p:cNvSpPr txBox="1"/>
          <p:nvPr/>
        </p:nvSpPr>
        <p:spPr>
          <a:xfrm>
            <a:off x="261716" y="1096896"/>
            <a:ext cx="10542271" cy="707886"/>
          </a:xfrm>
          <a:prstGeom prst="rect">
            <a:avLst/>
          </a:prstGeom>
          <a:noFill/>
        </p:spPr>
        <p:txBody>
          <a:bodyPr wrap="square" rtlCol="1">
            <a:spAutoFit/>
          </a:bodyPr>
          <a:lstStyle/>
          <a:p>
            <a:pPr marL="171450" indent="-171450">
              <a:buFont typeface="Arial" panose="020B0604020202020204" pitchFamily="34" charset="0"/>
              <a:buChar char="•"/>
            </a:pPr>
            <a:r>
              <a:rPr lang="en-US" sz="2000" dirty="0"/>
              <a:t>Input values are normalized</a:t>
            </a:r>
          </a:p>
          <a:p>
            <a:pPr marL="171450" indent="-171450">
              <a:buFont typeface="Arial" panose="020B0604020202020204" pitchFamily="34" charset="0"/>
              <a:buChar char="•"/>
            </a:pPr>
            <a:r>
              <a:rPr lang="en-US" sz="2000" dirty="0"/>
              <a:t>All of the conv layers activation functions are </a:t>
            </a:r>
            <a:r>
              <a:rPr lang="en-US" sz="2000" dirty="0" err="1"/>
              <a:t>ReLU</a:t>
            </a:r>
            <a:r>
              <a:rPr lang="en-US" sz="2000" dirty="0"/>
              <a:t> except for the last conv which is sigmoid </a:t>
            </a:r>
            <a:endParaRPr lang="he-IL" sz="2000" dirty="0"/>
          </a:p>
        </p:txBody>
      </p:sp>
      <p:sp>
        <p:nvSpPr>
          <p:cNvPr id="68" name="Title 1">
            <a:extLst>
              <a:ext uri="{FF2B5EF4-FFF2-40B4-BE49-F238E27FC236}">
                <a16:creationId xmlns:a16="http://schemas.microsoft.com/office/drawing/2014/main" id="{7C31D7F2-5A5F-4C4F-9E97-D93B69DE9DBB}"/>
              </a:ext>
            </a:extLst>
          </p:cNvPr>
          <p:cNvSpPr>
            <a:spLocks noGrp="1"/>
          </p:cNvSpPr>
          <p:nvPr>
            <p:ph type="title"/>
          </p:nvPr>
        </p:nvSpPr>
        <p:spPr>
          <a:xfrm>
            <a:off x="838200" y="241556"/>
            <a:ext cx="10515600" cy="919978"/>
          </a:xfrm>
        </p:spPr>
        <p:txBody>
          <a:bodyPr/>
          <a:lstStyle/>
          <a:p>
            <a:pPr algn="ctr"/>
            <a:r>
              <a:rPr lang="en-US" dirty="0">
                <a:latin typeface="Arial" panose="020B0604020202020204" pitchFamily="34" charset="0"/>
                <a:cs typeface="Arial" panose="020B0604020202020204" pitchFamily="34" charset="0"/>
              </a:rPr>
              <a:t>Convolutional AE</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237765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3172F5-CB61-4CAF-9D43-7B3AD70C4137}"/>
              </a:ext>
            </a:extLst>
          </p:cNvPr>
          <p:cNvSpPr txBox="1"/>
          <p:nvPr/>
        </p:nvSpPr>
        <p:spPr>
          <a:xfrm>
            <a:off x="1364480" y="211541"/>
            <a:ext cx="9463040" cy="707886"/>
          </a:xfrm>
          <a:prstGeom prst="rect">
            <a:avLst/>
          </a:prstGeom>
          <a:noFill/>
        </p:spPr>
        <p:txBody>
          <a:bodyPr wrap="none" rtlCol="0">
            <a:spAutoFit/>
          </a:bodyPr>
          <a:lstStyle/>
          <a:p>
            <a:pPr algn="ctr"/>
            <a:r>
              <a:rPr lang="en-US" sz="4000" dirty="0">
                <a:latin typeface="Arial" panose="020B0604020202020204" pitchFamily="34" charset="0"/>
                <a:cs typeface="Arial" panose="020B0604020202020204" pitchFamily="34" charset="0"/>
              </a:rPr>
              <a:t>Transposed Convolution (Deconvolution)</a:t>
            </a:r>
          </a:p>
        </p:txBody>
      </p:sp>
      <p:pic>
        <p:nvPicPr>
          <p:cNvPr id="4108" name="Picture 12" descr="https://github.com/vdumoulin/conv_arithmetic/raw/master/gif/no_padding_no_strides.gif">
            <a:extLst>
              <a:ext uri="{FF2B5EF4-FFF2-40B4-BE49-F238E27FC236}">
                <a16:creationId xmlns:a16="http://schemas.microsoft.com/office/drawing/2014/main" id="{07B648B5-7C02-41D3-B445-214F7B8B8832}"/>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804356" y="1111986"/>
            <a:ext cx="2584327" cy="2743200"/>
          </a:xfrm>
          <a:prstGeom prst="rect">
            <a:avLst/>
          </a:prstGeom>
          <a:noFill/>
          <a:extLst>
            <a:ext uri="{909E8E84-426E-40DD-AFC4-6F175D3DCCD1}">
              <a14:hiddenFill xmlns:a14="http://schemas.microsoft.com/office/drawing/2010/main">
                <a:solidFill>
                  <a:srgbClr val="FFFFFF"/>
                </a:solidFill>
              </a14:hiddenFill>
            </a:ext>
          </a:extLst>
        </p:spPr>
      </p:pic>
      <p:pic>
        <p:nvPicPr>
          <p:cNvPr id="4110" name="Picture 14" descr="https://github.com/vdumoulin/conv_arithmetic/raw/master/gif/no_padding_no_strides_transposed.gif">
            <a:extLst>
              <a:ext uri="{FF2B5EF4-FFF2-40B4-BE49-F238E27FC236}">
                <a16:creationId xmlns:a16="http://schemas.microsoft.com/office/drawing/2014/main" id="{0AFB31D3-26CB-4CBF-8640-268FADF63350}"/>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874161" y="3745118"/>
            <a:ext cx="2444717" cy="2743200"/>
          </a:xfrm>
          <a:prstGeom prst="rect">
            <a:avLst/>
          </a:prstGeom>
          <a:noFill/>
          <a:extLst>
            <a:ext uri="{909E8E84-426E-40DD-AFC4-6F175D3DCCD1}">
              <a14:hiddenFill xmlns:a14="http://schemas.microsoft.com/office/drawing/2010/main">
                <a:solidFill>
                  <a:srgbClr val="FFFFFF"/>
                </a:solidFill>
              </a14:hiddenFill>
            </a:ext>
          </a:extLst>
        </p:spPr>
      </p:pic>
      <p:pic>
        <p:nvPicPr>
          <p:cNvPr id="4112" name="Picture 16" descr="https://github.com/vdumoulin/conv_arithmetic/raw/master/gif/no_padding_strides.gif">
            <a:extLst>
              <a:ext uri="{FF2B5EF4-FFF2-40B4-BE49-F238E27FC236}">
                <a16:creationId xmlns:a16="http://schemas.microsoft.com/office/drawing/2014/main" id="{00688AE5-D20A-40D2-B701-63B08B2B647E}"/>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4926038" y="1111986"/>
            <a:ext cx="2800350" cy="2743200"/>
          </a:xfrm>
          <a:prstGeom prst="rect">
            <a:avLst/>
          </a:prstGeom>
          <a:noFill/>
          <a:extLst>
            <a:ext uri="{909E8E84-426E-40DD-AFC4-6F175D3DCCD1}">
              <a14:hiddenFill xmlns:a14="http://schemas.microsoft.com/office/drawing/2010/main">
                <a:solidFill>
                  <a:srgbClr val="FFFFFF"/>
                </a:solidFill>
              </a14:hiddenFill>
            </a:ext>
          </a:extLst>
        </p:spPr>
      </p:pic>
      <p:pic>
        <p:nvPicPr>
          <p:cNvPr id="4114" name="Picture 18" descr="https://github.com/vdumoulin/conv_arithmetic/raw/master/gif/no_padding_strides_transposed.gif">
            <a:extLst>
              <a:ext uri="{FF2B5EF4-FFF2-40B4-BE49-F238E27FC236}">
                <a16:creationId xmlns:a16="http://schemas.microsoft.com/office/drawing/2014/main" id="{42BEA79C-251F-49B5-B755-37CC02C3E86A}"/>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5119572" y="3745118"/>
            <a:ext cx="2413283" cy="2743200"/>
          </a:xfrm>
          <a:prstGeom prst="rect">
            <a:avLst/>
          </a:prstGeom>
          <a:noFill/>
          <a:extLst>
            <a:ext uri="{909E8E84-426E-40DD-AFC4-6F175D3DCCD1}">
              <a14:hiddenFill xmlns:a14="http://schemas.microsoft.com/office/drawing/2010/main">
                <a:solidFill>
                  <a:srgbClr val="FFFFFF"/>
                </a:solidFill>
              </a14:hiddenFill>
            </a:ext>
          </a:extLst>
        </p:spPr>
      </p:pic>
      <p:pic>
        <p:nvPicPr>
          <p:cNvPr id="4116" name="Picture 20" descr="https://github.com/vdumoulin/conv_arithmetic/raw/master/gif/padding_strides.gif">
            <a:extLst>
              <a:ext uri="{FF2B5EF4-FFF2-40B4-BE49-F238E27FC236}">
                <a16:creationId xmlns:a16="http://schemas.microsoft.com/office/drawing/2014/main" id="{99A9ABDF-AFBB-4BBD-86D4-88FE024489BD}"/>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8057187" y="1111986"/>
            <a:ext cx="2844000" cy="2743200"/>
          </a:xfrm>
          <a:prstGeom prst="rect">
            <a:avLst/>
          </a:prstGeom>
          <a:noFill/>
          <a:extLst>
            <a:ext uri="{909E8E84-426E-40DD-AFC4-6F175D3DCCD1}">
              <a14:hiddenFill xmlns:a14="http://schemas.microsoft.com/office/drawing/2010/main">
                <a:solidFill>
                  <a:srgbClr val="FFFFFF"/>
                </a:solidFill>
              </a14:hiddenFill>
            </a:ext>
          </a:extLst>
        </p:spPr>
      </p:pic>
      <p:pic>
        <p:nvPicPr>
          <p:cNvPr id="4118" name="Picture 22" descr="https://github.com/vdumoulin/conv_arithmetic/raw/master/gif/padding_strides_transposed.gif">
            <a:extLst>
              <a:ext uri="{FF2B5EF4-FFF2-40B4-BE49-F238E27FC236}">
                <a16:creationId xmlns:a16="http://schemas.microsoft.com/office/drawing/2014/main" id="{09822D1B-BDE1-4E58-96CA-29884EF29006}"/>
              </a:ext>
            </a:extLst>
          </p:cNvPr>
          <p:cNvPicPr>
            <a:picLocks noChangeAspect="1" noChangeArrowheads="1" noCrop="1"/>
          </p:cNvPicPr>
          <p:nvPr/>
        </p:nvPicPr>
        <p:blipFill>
          <a:blip r:embed="rId7">
            <a:extLst>
              <a:ext uri="{28A0092B-C50C-407E-A947-70E740481C1C}">
                <a14:useLocalDpi xmlns:a14="http://schemas.microsoft.com/office/drawing/2010/main" val="0"/>
              </a:ext>
            </a:extLst>
          </a:blip>
          <a:srcRect/>
          <a:stretch>
            <a:fillRect/>
          </a:stretch>
        </p:blipFill>
        <p:spPr bwMode="auto">
          <a:xfrm>
            <a:off x="8272546" y="3745118"/>
            <a:ext cx="2413283" cy="274320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B02DD597-BC34-4DD5-AED8-0C2FDED59D73}"/>
              </a:ext>
            </a:extLst>
          </p:cNvPr>
          <p:cNvSpPr txBox="1"/>
          <p:nvPr/>
        </p:nvSpPr>
        <p:spPr>
          <a:xfrm>
            <a:off x="525279" y="2252753"/>
            <a:ext cx="819904" cy="461665"/>
          </a:xfrm>
          <a:prstGeom prst="rect">
            <a:avLst/>
          </a:prstGeom>
          <a:noFill/>
        </p:spPr>
        <p:txBody>
          <a:bodyPr wrap="none" rtlCol="0">
            <a:spAutoFit/>
          </a:bodyPr>
          <a:lstStyle/>
          <a:p>
            <a:r>
              <a:rPr lang="en-US" sz="2400" b="1" dirty="0">
                <a:solidFill>
                  <a:srgbClr val="0070C0"/>
                </a:solidFill>
              </a:rPr>
              <a:t>Conv</a:t>
            </a:r>
          </a:p>
        </p:txBody>
      </p:sp>
      <p:sp>
        <p:nvSpPr>
          <p:cNvPr id="15" name="TextBox 14">
            <a:extLst>
              <a:ext uri="{FF2B5EF4-FFF2-40B4-BE49-F238E27FC236}">
                <a16:creationId xmlns:a16="http://schemas.microsoft.com/office/drawing/2014/main" id="{2DDE5568-29CC-4B7D-8269-D4C6BDDA277C}"/>
              </a:ext>
            </a:extLst>
          </p:cNvPr>
          <p:cNvSpPr txBox="1"/>
          <p:nvPr/>
        </p:nvSpPr>
        <p:spPr>
          <a:xfrm>
            <a:off x="525279" y="4885885"/>
            <a:ext cx="1132618" cy="461665"/>
          </a:xfrm>
          <a:prstGeom prst="rect">
            <a:avLst/>
          </a:prstGeom>
          <a:noFill/>
        </p:spPr>
        <p:txBody>
          <a:bodyPr wrap="none" rtlCol="0">
            <a:spAutoFit/>
          </a:bodyPr>
          <a:lstStyle/>
          <a:p>
            <a:r>
              <a:rPr lang="en-US" sz="2400" b="1" dirty="0">
                <a:solidFill>
                  <a:srgbClr val="0070C0"/>
                </a:solidFill>
              </a:rPr>
              <a:t>Deconv</a:t>
            </a:r>
          </a:p>
        </p:txBody>
      </p:sp>
      <p:sp>
        <p:nvSpPr>
          <p:cNvPr id="16" name="TextBox 15">
            <a:extLst>
              <a:ext uri="{FF2B5EF4-FFF2-40B4-BE49-F238E27FC236}">
                <a16:creationId xmlns:a16="http://schemas.microsoft.com/office/drawing/2014/main" id="{4CE4C096-6F84-47C5-88F1-40A8934591CB}"/>
              </a:ext>
            </a:extLst>
          </p:cNvPr>
          <p:cNvSpPr txBox="1"/>
          <p:nvPr/>
        </p:nvSpPr>
        <p:spPr>
          <a:xfrm>
            <a:off x="1439586" y="3107654"/>
            <a:ext cx="755335" cy="400110"/>
          </a:xfrm>
          <a:prstGeom prst="rect">
            <a:avLst/>
          </a:prstGeom>
          <a:noFill/>
        </p:spPr>
        <p:txBody>
          <a:bodyPr wrap="none" rtlCol="0">
            <a:spAutoFit/>
          </a:bodyPr>
          <a:lstStyle/>
          <a:p>
            <a:r>
              <a:rPr lang="en-US" sz="2000" b="1" dirty="0"/>
              <a:t>Input</a:t>
            </a:r>
          </a:p>
        </p:txBody>
      </p:sp>
      <p:sp>
        <p:nvSpPr>
          <p:cNvPr id="17" name="TextBox 16">
            <a:extLst>
              <a:ext uri="{FF2B5EF4-FFF2-40B4-BE49-F238E27FC236}">
                <a16:creationId xmlns:a16="http://schemas.microsoft.com/office/drawing/2014/main" id="{73C049A1-010A-4EE8-A169-7C5D34E9DB2A}"/>
              </a:ext>
            </a:extLst>
          </p:cNvPr>
          <p:cNvSpPr txBox="1"/>
          <p:nvPr/>
        </p:nvSpPr>
        <p:spPr>
          <a:xfrm>
            <a:off x="1400313" y="1529478"/>
            <a:ext cx="947695" cy="400110"/>
          </a:xfrm>
          <a:prstGeom prst="rect">
            <a:avLst/>
          </a:prstGeom>
          <a:noFill/>
        </p:spPr>
        <p:txBody>
          <a:bodyPr wrap="none" rtlCol="0">
            <a:spAutoFit/>
          </a:bodyPr>
          <a:lstStyle/>
          <a:p>
            <a:r>
              <a:rPr lang="en-US" sz="2000" b="1" dirty="0"/>
              <a:t>Output</a:t>
            </a:r>
          </a:p>
        </p:txBody>
      </p:sp>
      <p:sp>
        <p:nvSpPr>
          <p:cNvPr id="19" name="TextBox 18">
            <a:extLst>
              <a:ext uri="{FF2B5EF4-FFF2-40B4-BE49-F238E27FC236}">
                <a16:creationId xmlns:a16="http://schemas.microsoft.com/office/drawing/2014/main" id="{04DCDF74-E597-4598-AA6C-AB4E2070C129}"/>
              </a:ext>
            </a:extLst>
          </p:cNvPr>
          <p:cNvSpPr txBox="1"/>
          <p:nvPr/>
        </p:nvSpPr>
        <p:spPr>
          <a:xfrm>
            <a:off x="1384456" y="5529952"/>
            <a:ext cx="755335" cy="400110"/>
          </a:xfrm>
          <a:prstGeom prst="rect">
            <a:avLst/>
          </a:prstGeom>
          <a:noFill/>
        </p:spPr>
        <p:txBody>
          <a:bodyPr wrap="none" rtlCol="0">
            <a:spAutoFit/>
          </a:bodyPr>
          <a:lstStyle/>
          <a:p>
            <a:r>
              <a:rPr lang="en-US" sz="2000" b="1" dirty="0"/>
              <a:t>Input</a:t>
            </a:r>
          </a:p>
        </p:txBody>
      </p:sp>
      <p:sp>
        <p:nvSpPr>
          <p:cNvPr id="20" name="TextBox 19">
            <a:extLst>
              <a:ext uri="{FF2B5EF4-FFF2-40B4-BE49-F238E27FC236}">
                <a16:creationId xmlns:a16="http://schemas.microsoft.com/office/drawing/2014/main" id="{AA321E11-CA6C-4050-A93E-08E0325645D9}"/>
              </a:ext>
            </a:extLst>
          </p:cNvPr>
          <p:cNvSpPr txBox="1"/>
          <p:nvPr/>
        </p:nvSpPr>
        <p:spPr>
          <a:xfrm>
            <a:off x="1345183" y="3951776"/>
            <a:ext cx="947695" cy="400110"/>
          </a:xfrm>
          <a:prstGeom prst="rect">
            <a:avLst/>
          </a:prstGeom>
          <a:noFill/>
        </p:spPr>
        <p:txBody>
          <a:bodyPr wrap="none" rtlCol="0">
            <a:spAutoFit/>
          </a:bodyPr>
          <a:lstStyle/>
          <a:p>
            <a:r>
              <a:rPr lang="en-US" sz="2000" b="1" dirty="0"/>
              <a:t>Output</a:t>
            </a:r>
          </a:p>
        </p:txBody>
      </p:sp>
      <p:sp>
        <p:nvSpPr>
          <p:cNvPr id="21" name="TextBox 20">
            <a:extLst>
              <a:ext uri="{FF2B5EF4-FFF2-40B4-BE49-F238E27FC236}">
                <a16:creationId xmlns:a16="http://schemas.microsoft.com/office/drawing/2014/main" id="{439C63D4-44EA-4F38-9A8A-8E1228971102}"/>
              </a:ext>
            </a:extLst>
          </p:cNvPr>
          <p:cNvSpPr txBox="1"/>
          <p:nvPr/>
        </p:nvSpPr>
        <p:spPr>
          <a:xfrm>
            <a:off x="3654670" y="1375590"/>
            <a:ext cx="1236300" cy="707886"/>
          </a:xfrm>
          <a:prstGeom prst="rect">
            <a:avLst/>
          </a:prstGeom>
          <a:noFill/>
        </p:spPr>
        <p:txBody>
          <a:bodyPr wrap="none" rtlCol="0">
            <a:spAutoFit/>
          </a:bodyPr>
          <a:lstStyle/>
          <a:p>
            <a:r>
              <a:rPr lang="en-US" sz="2000" b="1" dirty="0"/>
              <a:t>Stride=1</a:t>
            </a:r>
          </a:p>
          <a:p>
            <a:r>
              <a:rPr lang="en-US" sz="2000" b="1" dirty="0"/>
              <a:t>Pad=Valid</a:t>
            </a:r>
          </a:p>
        </p:txBody>
      </p:sp>
      <p:sp>
        <p:nvSpPr>
          <p:cNvPr id="22" name="TextBox 21">
            <a:extLst>
              <a:ext uri="{FF2B5EF4-FFF2-40B4-BE49-F238E27FC236}">
                <a16:creationId xmlns:a16="http://schemas.microsoft.com/office/drawing/2014/main" id="{96952DF4-283F-4448-BDA4-7265C1A16D14}"/>
              </a:ext>
            </a:extLst>
          </p:cNvPr>
          <p:cNvSpPr txBox="1"/>
          <p:nvPr/>
        </p:nvSpPr>
        <p:spPr>
          <a:xfrm>
            <a:off x="6831144" y="1375590"/>
            <a:ext cx="1236300" cy="707886"/>
          </a:xfrm>
          <a:prstGeom prst="rect">
            <a:avLst/>
          </a:prstGeom>
          <a:noFill/>
        </p:spPr>
        <p:txBody>
          <a:bodyPr wrap="none" rtlCol="0">
            <a:spAutoFit/>
          </a:bodyPr>
          <a:lstStyle/>
          <a:p>
            <a:r>
              <a:rPr lang="en-US" sz="2000" b="1" dirty="0"/>
              <a:t>Stride=2</a:t>
            </a:r>
          </a:p>
          <a:p>
            <a:r>
              <a:rPr lang="en-US" sz="2000" b="1" dirty="0"/>
              <a:t>Pad=Valid</a:t>
            </a:r>
          </a:p>
        </p:txBody>
      </p:sp>
      <p:sp>
        <p:nvSpPr>
          <p:cNvPr id="23" name="TextBox 22">
            <a:extLst>
              <a:ext uri="{FF2B5EF4-FFF2-40B4-BE49-F238E27FC236}">
                <a16:creationId xmlns:a16="http://schemas.microsoft.com/office/drawing/2014/main" id="{262B99C5-C50F-4A65-A70A-7EB0791B75B8}"/>
              </a:ext>
            </a:extLst>
          </p:cNvPr>
          <p:cNvSpPr txBox="1"/>
          <p:nvPr/>
        </p:nvSpPr>
        <p:spPr>
          <a:xfrm>
            <a:off x="10283037" y="1375590"/>
            <a:ext cx="1295355" cy="707886"/>
          </a:xfrm>
          <a:prstGeom prst="rect">
            <a:avLst/>
          </a:prstGeom>
          <a:noFill/>
        </p:spPr>
        <p:txBody>
          <a:bodyPr wrap="none" rtlCol="0">
            <a:spAutoFit/>
          </a:bodyPr>
          <a:lstStyle/>
          <a:p>
            <a:r>
              <a:rPr lang="en-US" sz="2000" b="1" dirty="0"/>
              <a:t>Stride=2</a:t>
            </a:r>
          </a:p>
          <a:p>
            <a:r>
              <a:rPr lang="en-US" sz="2000" b="1" dirty="0"/>
              <a:t>Pad=Same</a:t>
            </a:r>
          </a:p>
        </p:txBody>
      </p:sp>
      <p:sp>
        <p:nvSpPr>
          <p:cNvPr id="4" name="Rectangle 3">
            <a:extLst>
              <a:ext uri="{FF2B5EF4-FFF2-40B4-BE49-F238E27FC236}">
                <a16:creationId xmlns:a16="http://schemas.microsoft.com/office/drawing/2014/main" id="{DA1AE2BA-D70F-4E60-BBC2-200B35F2548B}"/>
              </a:ext>
            </a:extLst>
          </p:cNvPr>
          <p:cNvSpPr/>
          <p:nvPr/>
        </p:nvSpPr>
        <p:spPr>
          <a:xfrm>
            <a:off x="8943443" y="6506577"/>
            <a:ext cx="3163495" cy="276999"/>
          </a:xfrm>
          <a:prstGeom prst="rect">
            <a:avLst/>
          </a:prstGeom>
        </p:spPr>
        <p:txBody>
          <a:bodyPr wrap="none">
            <a:spAutoFit/>
          </a:bodyPr>
          <a:lstStyle/>
          <a:p>
            <a:r>
              <a:rPr lang="en-US" sz="1200" dirty="0"/>
              <a:t>https://github.com/vdumoulin/conv_arithmetic</a:t>
            </a:r>
          </a:p>
        </p:txBody>
      </p:sp>
    </p:spTree>
    <p:extLst>
      <p:ext uri="{BB962C8B-B14F-4D97-AF65-F5344CB8AC3E}">
        <p14:creationId xmlns:p14="http://schemas.microsoft.com/office/powerpoint/2010/main" val="2469523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12"/>
                                        </p:tgtEl>
                                        <p:attrNameLst>
                                          <p:attrName>style.visibility</p:attrName>
                                        </p:attrNameLst>
                                      </p:cBhvr>
                                      <p:to>
                                        <p:strVal val="visible"/>
                                      </p:to>
                                    </p:set>
                                    <p:animEffect transition="in" filter="fade">
                                      <p:cBhvr>
                                        <p:cTn id="7" dur="500"/>
                                        <p:tgtEl>
                                          <p:spTgt spid="4112"/>
                                        </p:tgtEl>
                                      </p:cBhvr>
                                    </p:animEffect>
                                  </p:childTnLst>
                                </p:cTn>
                              </p:par>
                              <p:par>
                                <p:cTn id="8" presetID="10" presetClass="entr" presetSubtype="0" fill="hold" nodeType="withEffect">
                                  <p:stCondLst>
                                    <p:cond delay="0"/>
                                  </p:stCondLst>
                                  <p:childTnLst>
                                    <p:set>
                                      <p:cBhvr>
                                        <p:cTn id="9" dur="1" fill="hold">
                                          <p:stCondLst>
                                            <p:cond delay="0"/>
                                          </p:stCondLst>
                                        </p:cTn>
                                        <p:tgtEl>
                                          <p:spTgt spid="4114"/>
                                        </p:tgtEl>
                                        <p:attrNameLst>
                                          <p:attrName>style.visibility</p:attrName>
                                        </p:attrNameLst>
                                      </p:cBhvr>
                                      <p:to>
                                        <p:strVal val="visible"/>
                                      </p:to>
                                    </p:set>
                                    <p:animEffect transition="in" filter="fade">
                                      <p:cBhvr>
                                        <p:cTn id="10" dur="500"/>
                                        <p:tgtEl>
                                          <p:spTgt spid="41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116"/>
                                        </p:tgtEl>
                                        <p:attrNameLst>
                                          <p:attrName>style.visibility</p:attrName>
                                        </p:attrNameLst>
                                      </p:cBhvr>
                                      <p:to>
                                        <p:strVal val="visible"/>
                                      </p:to>
                                    </p:set>
                                    <p:animEffect transition="in" filter="fade">
                                      <p:cBhvr>
                                        <p:cTn id="18" dur="500"/>
                                        <p:tgtEl>
                                          <p:spTgt spid="4116"/>
                                        </p:tgtEl>
                                      </p:cBhvr>
                                    </p:animEffect>
                                  </p:childTnLst>
                                </p:cTn>
                              </p:par>
                              <p:par>
                                <p:cTn id="19" presetID="10" presetClass="entr" presetSubtype="0" fill="hold" nodeType="withEffect">
                                  <p:stCondLst>
                                    <p:cond delay="0"/>
                                  </p:stCondLst>
                                  <p:childTnLst>
                                    <p:set>
                                      <p:cBhvr>
                                        <p:cTn id="20" dur="1" fill="hold">
                                          <p:stCondLst>
                                            <p:cond delay="0"/>
                                          </p:stCondLst>
                                        </p:cTn>
                                        <p:tgtEl>
                                          <p:spTgt spid="4118"/>
                                        </p:tgtEl>
                                        <p:attrNameLst>
                                          <p:attrName>style.visibility</p:attrName>
                                        </p:attrNameLst>
                                      </p:cBhvr>
                                      <p:to>
                                        <p:strVal val="visible"/>
                                      </p:to>
                                    </p:set>
                                    <p:animEffect transition="in" filter="fade">
                                      <p:cBhvr>
                                        <p:cTn id="21" dur="500"/>
                                        <p:tgtEl>
                                          <p:spTgt spid="411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F802D71-FBA8-4F7E-8FA5-3B81CEBAF9DE}"/>
              </a:ext>
            </a:extLst>
          </p:cNvPr>
          <p:cNvPicPr>
            <a:picLocks noChangeAspect="1"/>
          </p:cNvPicPr>
          <p:nvPr/>
        </p:nvPicPr>
        <p:blipFill>
          <a:blip r:embed="rId2"/>
          <a:stretch>
            <a:fillRect/>
          </a:stretch>
        </p:blipFill>
        <p:spPr>
          <a:xfrm>
            <a:off x="0" y="3180154"/>
            <a:ext cx="12192000" cy="2762719"/>
          </a:xfrm>
          <a:prstGeom prst="rect">
            <a:avLst/>
          </a:prstGeom>
        </p:spPr>
      </p:pic>
      <p:sp>
        <p:nvSpPr>
          <p:cNvPr id="5" name="TextBox 4">
            <a:extLst>
              <a:ext uri="{FF2B5EF4-FFF2-40B4-BE49-F238E27FC236}">
                <a16:creationId xmlns:a16="http://schemas.microsoft.com/office/drawing/2014/main" id="{6FD495ED-7E65-43CE-9E61-805467FCFD8F}"/>
              </a:ext>
            </a:extLst>
          </p:cNvPr>
          <p:cNvSpPr txBox="1"/>
          <p:nvPr/>
        </p:nvSpPr>
        <p:spPr>
          <a:xfrm>
            <a:off x="698215" y="1570679"/>
            <a:ext cx="5084747" cy="830997"/>
          </a:xfrm>
          <a:prstGeom prst="rect">
            <a:avLst/>
          </a:prstGeom>
          <a:noFill/>
        </p:spPr>
        <p:txBody>
          <a:bodyPr wrap="square" rtlCol="1">
            <a:spAutoFit/>
          </a:bodyPr>
          <a:lstStyle/>
          <a:p>
            <a:r>
              <a:rPr lang="en-US" sz="2400" dirty="0"/>
              <a:t>- 50 epochs.</a:t>
            </a:r>
          </a:p>
          <a:p>
            <a:r>
              <a:rPr lang="en-US" sz="2400" dirty="0"/>
              <a:t>- 88% accuracy on validation set.</a:t>
            </a:r>
            <a:endParaRPr lang="he-IL" sz="2400" dirty="0"/>
          </a:p>
        </p:txBody>
      </p:sp>
      <p:sp>
        <p:nvSpPr>
          <p:cNvPr id="7" name="Title 1">
            <a:extLst>
              <a:ext uri="{FF2B5EF4-FFF2-40B4-BE49-F238E27FC236}">
                <a16:creationId xmlns:a16="http://schemas.microsoft.com/office/drawing/2014/main" id="{872D3874-2AFA-CE46-A336-1A26019D1C0C}"/>
              </a:ext>
            </a:extLst>
          </p:cNvPr>
          <p:cNvSpPr txBox="1">
            <a:spLocks/>
          </p:cNvSpPr>
          <p:nvPr/>
        </p:nvSpPr>
        <p:spPr>
          <a:xfrm>
            <a:off x="838200" y="241556"/>
            <a:ext cx="10515600" cy="9199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Convolutional AE results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133341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6C53-256A-49F2-B0CB-1BF9B697D555}"/>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Regularization</a:t>
            </a:r>
            <a:endParaRPr lang="he-IL"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endParaRPr lang="en-US" dirty="0"/>
          </a:p>
          <a:p>
            <a:pPr algn="l" rtl="0"/>
            <a:endParaRPr lang="en-US" dirty="0"/>
          </a:p>
          <a:p>
            <a:pPr algn="l" rtl="0"/>
            <a:endParaRPr lang="he-IL" dirty="0"/>
          </a:p>
        </p:txBody>
      </p:sp>
      <p:sp>
        <p:nvSpPr>
          <p:cNvPr id="4" name="TextBox 3">
            <a:extLst>
              <a:ext uri="{FF2B5EF4-FFF2-40B4-BE49-F238E27FC236}">
                <a16:creationId xmlns:a16="http://schemas.microsoft.com/office/drawing/2014/main" id="{F4AF748A-9D27-4494-A55E-4FDC928BCAC8}"/>
              </a:ext>
            </a:extLst>
          </p:cNvPr>
          <p:cNvSpPr txBox="1"/>
          <p:nvPr/>
        </p:nvSpPr>
        <p:spPr>
          <a:xfrm>
            <a:off x="529388" y="2030136"/>
            <a:ext cx="10626291" cy="3046988"/>
          </a:xfrm>
          <a:prstGeom prst="rect">
            <a:avLst/>
          </a:prstGeom>
          <a:noFill/>
        </p:spPr>
        <p:txBody>
          <a:bodyPr wrap="square" rtlCol="1">
            <a:spAutoFit/>
          </a:bodyPr>
          <a:lstStyle/>
          <a:p>
            <a:pPr marL="457200" indent="-457200">
              <a:buFont typeface="Arial" panose="020B0604020202020204" pitchFamily="34" charset="0"/>
              <a:buChar char="•"/>
            </a:pPr>
            <a:r>
              <a:rPr lang="en-US" sz="3200" dirty="0"/>
              <a:t>Motivation: </a:t>
            </a:r>
          </a:p>
          <a:p>
            <a:pPr marL="457200" indent="-457200">
              <a:buFont typeface="Wingdings" pitchFamily="2" charset="2"/>
              <a:buChar char="Ø"/>
            </a:pPr>
            <a:r>
              <a:rPr lang="en-US" sz="3200" dirty="0"/>
              <a:t>We would like to learn meaningful features </a:t>
            </a:r>
            <a:r>
              <a:rPr lang="en-US" sz="3200" b="1" dirty="0"/>
              <a:t>without </a:t>
            </a:r>
            <a:r>
              <a:rPr lang="en-US" sz="3200" dirty="0"/>
              <a:t>altering the code’s dimensions (Overcomplete or Undercomplete).</a:t>
            </a:r>
          </a:p>
          <a:p>
            <a:endParaRPr lang="en-US" sz="3200" dirty="0"/>
          </a:p>
          <a:p>
            <a:endParaRPr lang="en-US" sz="3200" dirty="0"/>
          </a:p>
          <a:p>
            <a:pPr marL="457200" indent="-457200">
              <a:buFont typeface="Arial" panose="020B0604020202020204" pitchFamily="34" charset="0"/>
              <a:buChar char="•"/>
            </a:pPr>
            <a:r>
              <a:rPr lang="en-US" sz="3200" dirty="0"/>
              <a:t>The solution: imposing other constraints on the network.</a:t>
            </a:r>
            <a:endParaRPr lang="he-IL" sz="3200" dirty="0"/>
          </a:p>
        </p:txBody>
      </p:sp>
    </p:spTree>
    <p:extLst>
      <p:ext uri="{BB962C8B-B14F-4D97-AF65-F5344CB8AC3E}">
        <p14:creationId xmlns:p14="http://schemas.microsoft.com/office/powerpoint/2010/main" val="1437526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6C53-256A-49F2-B0CB-1BF9B697D555}"/>
              </a:ext>
            </a:extLst>
          </p:cNvPr>
          <p:cNvSpPr>
            <a:spLocks noGrp="1"/>
          </p:cNvSpPr>
          <p:nvPr>
            <p:ph type="title"/>
          </p:nvPr>
        </p:nvSpPr>
        <p:spPr>
          <a:xfrm>
            <a:off x="838200" y="365125"/>
            <a:ext cx="10515600" cy="996347"/>
          </a:xfrm>
        </p:spPr>
        <p:txBody>
          <a:bodyPr/>
          <a:lstStyle/>
          <a:p>
            <a:pPr algn="ctr"/>
            <a:r>
              <a:rPr lang="en-US" dirty="0">
                <a:latin typeface="Arial" panose="020B0604020202020204" pitchFamily="34" charset="0"/>
                <a:cs typeface="Arial" panose="020B0604020202020204" pitchFamily="34" charset="0"/>
              </a:rPr>
              <a:t>Sparsely Regulated Autoencoders</a:t>
            </a:r>
            <a:endParaRPr lang="he-IL"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946246"/>
            <a:ext cx="10626291" cy="4023360"/>
          </a:xfrm>
        </p:spPr>
        <p:txBody>
          <a:bodyPr/>
          <a:lstStyle/>
          <a:p>
            <a:pPr algn="l" rtl="0"/>
            <a:endParaRPr lang="en-US" dirty="0"/>
          </a:p>
          <a:p>
            <a:pPr algn="l" rtl="0"/>
            <a:endParaRPr lang="en-US" dirty="0"/>
          </a:p>
          <a:p>
            <a:pPr algn="l" rtl="0"/>
            <a:endParaRPr lang="he-IL" dirty="0"/>
          </a:p>
        </p:txBody>
      </p:sp>
      <p:pic>
        <p:nvPicPr>
          <p:cNvPr id="57" name="Picture 56">
            <a:extLst>
              <a:ext uri="{FF2B5EF4-FFF2-40B4-BE49-F238E27FC236}">
                <a16:creationId xmlns:a16="http://schemas.microsoft.com/office/drawing/2014/main" id="{C3EC636B-7811-437B-9C2E-21D6C84164A2}"/>
              </a:ext>
            </a:extLst>
          </p:cNvPr>
          <p:cNvPicPr>
            <a:picLocks noChangeAspect="1"/>
          </p:cNvPicPr>
          <p:nvPr/>
        </p:nvPicPr>
        <p:blipFill rotWithShape="1">
          <a:blip r:embed="rId2"/>
          <a:srcRect b="27699"/>
          <a:stretch/>
        </p:blipFill>
        <p:spPr>
          <a:xfrm>
            <a:off x="785344" y="2531021"/>
            <a:ext cx="9958856" cy="4023359"/>
          </a:xfrm>
          <a:prstGeom prst="rect">
            <a:avLst/>
          </a:prstGeom>
        </p:spPr>
      </p:pic>
      <p:sp>
        <p:nvSpPr>
          <p:cNvPr id="5" name="TextBox 4">
            <a:extLst>
              <a:ext uri="{FF2B5EF4-FFF2-40B4-BE49-F238E27FC236}">
                <a16:creationId xmlns:a16="http://schemas.microsoft.com/office/drawing/2014/main" id="{FB30F172-AB7A-41F1-97E4-C3749DD25582}"/>
              </a:ext>
            </a:extLst>
          </p:cNvPr>
          <p:cNvSpPr txBox="1"/>
          <p:nvPr/>
        </p:nvSpPr>
        <p:spPr>
          <a:xfrm>
            <a:off x="529389" y="1790213"/>
            <a:ext cx="8975338" cy="584775"/>
          </a:xfrm>
          <a:prstGeom prst="rect">
            <a:avLst/>
          </a:prstGeom>
          <a:noFill/>
        </p:spPr>
        <p:txBody>
          <a:bodyPr wrap="square" rtlCol="1">
            <a:spAutoFit/>
          </a:bodyPr>
          <a:lstStyle/>
          <a:p>
            <a:r>
              <a:rPr lang="en-US" sz="3200" dirty="0"/>
              <a:t>A bad example:</a:t>
            </a:r>
            <a:endParaRPr lang="he-IL" sz="3200" dirty="0"/>
          </a:p>
        </p:txBody>
      </p:sp>
      <p:sp>
        <p:nvSpPr>
          <p:cNvPr id="4" name="TextBox 3">
            <a:extLst>
              <a:ext uri="{FF2B5EF4-FFF2-40B4-BE49-F238E27FC236}">
                <a16:creationId xmlns:a16="http://schemas.microsoft.com/office/drawing/2014/main" id="{9DE3EC57-6777-4D5C-8CF8-629EDD2D518A}"/>
              </a:ext>
            </a:extLst>
          </p:cNvPr>
          <p:cNvSpPr txBox="1"/>
          <p:nvPr/>
        </p:nvSpPr>
        <p:spPr>
          <a:xfrm>
            <a:off x="9127223" y="1283454"/>
            <a:ext cx="2846664" cy="584775"/>
          </a:xfrm>
          <a:prstGeom prst="rect">
            <a:avLst/>
          </a:prstGeom>
          <a:noFill/>
        </p:spPr>
        <p:txBody>
          <a:bodyPr wrap="square" rtlCol="1">
            <a:spAutoFit/>
          </a:bodyPr>
          <a:lstStyle/>
          <a:p>
            <a:r>
              <a:rPr lang="en-US" sz="3200" dirty="0"/>
              <a:t>Activation Maps</a:t>
            </a:r>
            <a:endParaRPr lang="he-IL" sz="3200" dirty="0"/>
          </a:p>
        </p:txBody>
      </p:sp>
      <p:cxnSp>
        <p:nvCxnSpPr>
          <p:cNvPr id="7" name="Straight Arrow Connector 6">
            <a:extLst>
              <a:ext uri="{FF2B5EF4-FFF2-40B4-BE49-F238E27FC236}">
                <a16:creationId xmlns:a16="http://schemas.microsoft.com/office/drawing/2014/main" id="{0E3A51CD-2F5E-4137-AEBD-E653220863D9}"/>
              </a:ext>
            </a:extLst>
          </p:cNvPr>
          <p:cNvCxnSpPr>
            <a:stCxn id="4" idx="2"/>
          </p:cNvCxnSpPr>
          <p:nvPr/>
        </p:nvCxnSpPr>
        <p:spPr>
          <a:xfrm flipH="1">
            <a:off x="9806730" y="1868229"/>
            <a:ext cx="743825" cy="506759"/>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273874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endParaRPr lang="en-US" dirty="0"/>
          </a:p>
          <a:p>
            <a:pPr algn="l" rtl="0"/>
            <a:endParaRPr lang="en-US" dirty="0"/>
          </a:p>
          <a:p>
            <a:pPr algn="l" rtl="0"/>
            <a:endParaRPr lang="he-IL" dirty="0"/>
          </a:p>
        </p:txBody>
      </p:sp>
      <p:sp>
        <p:nvSpPr>
          <p:cNvPr id="4" name="TextBox 3">
            <a:extLst>
              <a:ext uri="{FF2B5EF4-FFF2-40B4-BE49-F238E27FC236}">
                <a16:creationId xmlns:a16="http://schemas.microsoft.com/office/drawing/2014/main" id="{F4AF748A-9D27-4494-A55E-4FDC928BCAC8}"/>
              </a:ext>
            </a:extLst>
          </p:cNvPr>
          <p:cNvSpPr txBox="1"/>
          <p:nvPr/>
        </p:nvSpPr>
        <p:spPr>
          <a:xfrm>
            <a:off x="293615" y="2030136"/>
            <a:ext cx="10870454" cy="1077218"/>
          </a:xfrm>
          <a:prstGeom prst="rect">
            <a:avLst/>
          </a:prstGeom>
          <a:noFill/>
        </p:spPr>
        <p:txBody>
          <a:bodyPr wrap="square" rtlCol="1">
            <a:spAutoFit/>
          </a:bodyPr>
          <a:lstStyle/>
          <a:p>
            <a:pPr marL="457200" indent="-457200">
              <a:buFont typeface="Arial" panose="020B0604020202020204" pitchFamily="34" charset="0"/>
              <a:buChar char="•"/>
            </a:pPr>
            <a:r>
              <a:rPr lang="en-US" sz="3200" dirty="0"/>
              <a:t>We want our learned features to be as </a:t>
            </a:r>
            <a:r>
              <a:rPr lang="en-US" sz="3200" b="1" dirty="0"/>
              <a:t>sparse </a:t>
            </a:r>
            <a:r>
              <a:rPr lang="en-US" sz="3200" dirty="0"/>
              <a:t>as possible.</a:t>
            </a:r>
          </a:p>
          <a:p>
            <a:pPr marL="457200" indent="-457200">
              <a:buFont typeface="Arial" panose="020B0604020202020204" pitchFamily="34" charset="0"/>
              <a:buChar char="•"/>
            </a:pPr>
            <a:r>
              <a:rPr lang="en-US" sz="3200" dirty="0"/>
              <a:t>With sparse features we can generalize better.</a:t>
            </a:r>
          </a:p>
        </p:txBody>
      </p:sp>
      <p:grpSp>
        <p:nvGrpSpPr>
          <p:cNvPr id="56" name="Group 55">
            <a:extLst>
              <a:ext uri="{FF2B5EF4-FFF2-40B4-BE49-F238E27FC236}">
                <a16:creationId xmlns:a16="http://schemas.microsoft.com/office/drawing/2014/main" id="{AB97A07C-D712-4C03-BC54-CE86959FA30B}"/>
              </a:ext>
            </a:extLst>
          </p:cNvPr>
          <p:cNvGrpSpPr/>
          <p:nvPr/>
        </p:nvGrpSpPr>
        <p:grpSpPr>
          <a:xfrm>
            <a:off x="681738" y="3981945"/>
            <a:ext cx="9901635" cy="2071551"/>
            <a:chOff x="1277356" y="3068907"/>
            <a:chExt cx="9901635" cy="2071551"/>
          </a:xfrm>
        </p:grpSpPr>
        <p:sp>
          <p:nvSpPr>
            <p:cNvPr id="12" name="Rectangle 11">
              <a:extLst>
                <a:ext uri="{FF2B5EF4-FFF2-40B4-BE49-F238E27FC236}">
                  <a16:creationId xmlns:a16="http://schemas.microsoft.com/office/drawing/2014/main" id="{3B965E9E-DB4A-4C27-AAC1-A1282673FD7A}"/>
                </a:ext>
              </a:extLst>
            </p:cNvPr>
            <p:cNvSpPr/>
            <p:nvPr/>
          </p:nvSpPr>
          <p:spPr>
            <a:xfrm>
              <a:off x="3187830" y="3073773"/>
              <a:ext cx="901554" cy="901554"/>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45C72EDB-DEB5-4938-80E7-950D04247427}"/>
                </a:ext>
              </a:extLst>
            </p:cNvPr>
            <p:cNvPicPr>
              <a:picLocks noChangeAspect="1"/>
            </p:cNvPicPr>
            <p:nvPr/>
          </p:nvPicPr>
          <p:blipFill>
            <a:blip r:embed="rId2"/>
            <a:stretch>
              <a:fillRect/>
            </a:stretch>
          </p:blipFill>
          <p:spPr>
            <a:xfrm>
              <a:off x="1277356" y="3073773"/>
              <a:ext cx="901554" cy="901554"/>
            </a:xfrm>
            <a:prstGeom prst="rect">
              <a:avLst/>
            </a:prstGeom>
            <a:ln>
              <a:solidFill>
                <a:schemeClr val="tx1"/>
              </a:solidFill>
            </a:ln>
          </p:spPr>
        </p:pic>
        <p:sp>
          <p:nvSpPr>
            <p:cNvPr id="10" name="TextBox 9">
              <a:extLst>
                <a:ext uri="{FF2B5EF4-FFF2-40B4-BE49-F238E27FC236}">
                  <a16:creationId xmlns:a16="http://schemas.microsoft.com/office/drawing/2014/main" id="{16BE6198-B0C4-4655-8F07-C2513A1FC495}"/>
                </a:ext>
              </a:extLst>
            </p:cNvPr>
            <p:cNvSpPr txBox="1"/>
            <p:nvPr/>
          </p:nvSpPr>
          <p:spPr>
            <a:xfrm>
              <a:off x="2290194" y="3280095"/>
              <a:ext cx="1053370" cy="584775"/>
            </a:xfrm>
            <a:prstGeom prst="rect">
              <a:avLst/>
            </a:prstGeom>
            <a:noFill/>
          </p:spPr>
          <p:txBody>
            <a:bodyPr wrap="square" rtlCol="1">
              <a:spAutoFit/>
            </a:bodyPr>
            <a:lstStyle/>
            <a:p>
              <a:r>
                <a:rPr lang="en-US" sz="3200" dirty="0"/>
                <a:t>= 1*</a:t>
              </a:r>
              <a:endParaRPr lang="he-IL" sz="3200" dirty="0"/>
            </a:p>
          </p:txBody>
        </p:sp>
        <p:pic>
          <p:nvPicPr>
            <p:cNvPr id="11" name="Picture 10">
              <a:extLst>
                <a:ext uri="{FF2B5EF4-FFF2-40B4-BE49-F238E27FC236}">
                  <a16:creationId xmlns:a16="http://schemas.microsoft.com/office/drawing/2014/main" id="{7E3CC1DB-B396-41C8-96FD-2F259E51BC61}"/>
                </a:ext>
              </a:extLst>
            </p:cNvPr>
            <p:cNvPicPr>
              <a:picLocks noChangeAspect="1"/>
            </p:cNvPicPr>
            <p:nvPr/>
          </p:nvPicPr>
          <p:blipFill>
            <a:blip r:embed="rId3"/>
            <a:stretch>
              <a:fillRect/>
            </a:stretch>
          </p:blipFill>
          <p:spPr>
            <a:xfrm>
              <a:off x="3247099" y="3145450"/>
              <a:ext cx="783016" cy="748471"/>
            </a:xfrm>
            <a:prstGeom prst="rect">
              <a:avLst/>
            </a:prstGeom>
          </p:spPr>
        </p:pic>
        <p:sp>
          <p:nvSpPr>
            <p:cNvPr id="14" name="TextBox 13">
              <a:extLst>
                <a:ext uri="{FF2B5EF4-FFF2-40B4-BE49-F238E27FC236}">
                  <a16:creationId xmlns:a16="http://schemas.microsoft.com/office/drawing/2014/main" id="{67CD97DB-A2A4-44A7-9219-383487176617}"/>
                </a:ext>
              </a:extLst>
            </p:cNvPr>
            <p:cNvSpPr txBox="1"/>
            <p:nvPr/>
          </p:nvSpPr>
          <p:spPr>
            <a:xfrm>
              <a:off x="4088800" y="3227297"/>
              <a:ext cx="1053370" cy="584775"/>
            </a:xfrm>
            <a:prstGeom prst="rect">
              <a:avLst/>
            </a:prstGeom>
            <a:noFill/>
          </p:spPr>
          <p:txBody>
            <a:bodyPr wrap="square" rtlCol="1">
              <a:spAutoFit/>
            </a:bodyPr>
            <a:lstStyle/>
            <a:p>
              <a:r>
                <a:rPr lang="en-US" sz="3200" dirty="0"/>
                <a:t>+ 1*</a:t>
              </a:r>
              <a:endParaRPr lang="he-IL" sz="3200" dirty="0"/>
            </a:p>
          </p:txBody>
        </p:sp>
        <p:grpSp>
          <p:nvGrpSpPr>
            <p:cNvPr id="17" name="Group 16">
              <a:extLst>
                <a:ext uri="{FF2B5EF4-FFF2-40B4-BE49-F238E27FC236}">
                  <a16:creationId xmlns:a16="http://schemas.microsoft.com/office/drawing/2014/main" id="{86F3FDB1-D464-49A6-B9EC-F996BB71E92B}"/>
                </a:ext>
              </a:extLst>
            </p:cNvPr>
            <p:cNvGrpSpPr/>
            <p:nvPr/>
          </p:nvGrpSpPr>
          <p:grpSpPr>
            <a:xfrm>
              <a:off x="5011084" y="3077195"/>
              <a:ext cx="901554" cy="901554"/>
              <a:chOff x="5508772" y="3073773"/>
              <a:chExt cx="901554" cy="901554"/>
            </a:xfrm>
          </p:grpSpPr>
          <p:sp>
            <p:nvSpPr>
              <p:cNvPr id="16" name="Rectangle 15">
                <a:extLst>
                  <a:ext uri="{FF2B5EF4-FFF2-40B4-BE49-F238E27FC236}">
                    <a16:creationId xmlns:a16="http://schemas.microsoft.com/office/drawing/2014/main" id="{D6DC735F-8DDF-45BC-A9D8-1E13A0DE18A7}"/>
                  </a:ext>
                </a:extLst>
              </p:cNvPr>
              <p:cNvSpPr/>
              <p:nvPr/>
            </p:nvSpPr>
            <p:spPr>
              <a:xfrm>
                <a:off x="5508772" y="3073773"/>
                <a:ext cx="901554" cy="901554"/>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5" name="Picture 14">
                <a:extLst>
                  <a:ext uri="{FF2B5EF4-FFF2-40B4-BE49-F238E27FC236}">
                    <a16:creationId xmlns:a16="http://schemas.microsoft.com/office/drawing/2014/main" id="{9C1DBB1E-0D31-408C-8F23-A7DC29449B28}"/>
                  </a:ext>
                </a:extLst>
              </p:cNvPr>
              <p:cNvPicPr>
                <a:picLocks noChangeAspect="1"/>
              </p:cNvPicPr>
              <p:nvPr/>
            </p:nvPicPr>
            <p:blipFill rotWithShape="1">
              <a:blip r:embed="rId4"/>
              <a:srcRect l="1408" t="2143" r="3521"/>
              <a:stretch/>
            </p:blipFill>
            <p:spPr>
              <a:xfrm>
                <a:off x="5522867" y="3089024"/>
                <a:ext cx="873364" cy="886303"/>
              </a:xfrm>
              <a:prstGeom prst="rect">
                <a:avLst/>
              </a:prstGeom>
            </p:spPr>
          </p:pic>
        </p:grpSp>
        <p:sp>
          <p:nvSpPr>
            <p:cNvPr id="18" name="TextBox 17">
              <a:extLst>
                <a:ext uri="{FF2B5EF4-FFF2-40B4-BE49-F238E27FC236}">
                  <a16:creationId xmlns:a16="http://schemas.microsoft.com/office/drawing/2014/main" id="{8C866FF9-3F2D-47F0-BB2B-1E23060EFAB1}"/>
                </a:ext>
              </a:extLst>
            </p:cNvPr>
            <p:cNvSpPr txBox="1"/>
            <p:nvPr/>
          </p:nvSpPr>
          <p:spPr>
            <a:xfrm>
              <a:off x="5863062" y="3243209"/>
              <a:ext cx="1053370" cy="584775"/>
            </a:xfrm>
            <a:prstGeom prst="rect">
              <a:avLst/>
            </a:prstGeom>
            <a:noFill/>
          </p:spPr>
          <p:txBody>
            <a:bodyPr wrap="square" rtlCol="1">
              <a:spAutoFit/>
            </a:bodyPr>
            <a:lstStyle/>
            <a:p>
              <a:r>
                <a:rPr lang="en-US" sz="3200" dirty="0"/>
                <a:t>+ 1*</a:t>
              </a:r>
              <a:endParaRPr lang="he-IL" sz="3200" dirty="0"/>
            </a:p>
          </p:txBody>
        </p:sp>
        <p:sp>
          <p:nvSpPr>
            <p:cNvPr id="20" name="Rectangle 19">
              <a:extLst>
                <a:ext uri="{FF2B5EF4-FFF2-40B4-BE49-F238E27FC236}">
                  <a16:creationId xmlns:a16="http://schemas.microsoft.com/office/drawing/2014/main" id="{6F2B3EE1-F2F8-47E7-9A9D-322FEE4E3129}"/>
                </a:ext>
              </a:extLst>
            </p:cNvPr>
            <p:cNvSpPr/>
            <p:nvPr/>
          </p:nvSpPr>
          <p:spPr>
            <a:xfrm>
              <a:off x="6755647" y="3068907"/>
              <a:ext cx="901554" cy="901554"/>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22" name="Picture 21">
              <a:extLst>
                <a:ext uri="{FF2B5EF4-FFF2-40B4-BE49-F238E27FC236}">
                  <a16:creationId xmlns:a16="http://schemas.microsoft.com/office/drawing/2014/main" id="{3B8A5386-AC75-460F-8D8E-D63CFC4729AB}"/>
                </a:ext>
              </a:extLst>
            </p:cNvPr>
            <p:cNvPicPr>
              <a:picLocks noChangeAspect="1"/>
            </p:cNvPicPr>
            <p:nvPr/>
          </p:nvPicPr>
          <p:blipFill>
            <a:blip r:embed="rId5"/>
            <a:stretch>
              <a:fillRect/>
            </a:stretch>
          </p:blipFill>
          <p:spPr>
            <a:xfrm>
              <a:off x="6765271" y="3092446"/>
              <a:ext cx="891929" cy="868457"/>
            </a:xfrm>
            <a:prstGeom prst="rect">
              <a:avLst/>
            </a:prstGeom>
          </p:spPr>
        </p:pic>
        <p:sp>
          <p:nvSpPr>
            <p:cNvPr id="23" name="TextBox 22">
              <a:extLst>
                <a:ext uri="{FF2B5EF4-FFF2-40B4-BE49-F238E27FC236}">
                  <a16:creationId xmlns:a16="http://schemas.microsoft.com/office/drawing/2014/main" id="{FFC8A5B1-EE36-4002-8FFA-C0DE2FC0F44C}"/>
                </a:ext>
              </a:extLst>
            </p:cNvPr>
            <p:cNvSpPr txBox="1"/>
            <p:nvPr/>
          </p:nvSpPr>
          <p:spPr>
            <a:xfrm>
              <a:off x="7612301" y="3227296"/>
              <a:ext cx="1053370" cy="584775"/>
            </a:xfrm>
            <a:prstGeom prst="rect">
              <a:avLst/>
            </a:prstGeom>
            <a:noFill/>
          </p:spPr>
          <p:txBody>
            <a:bodyPr wrap="square" rtlCol="1">
              <a:spAutoFit/>
            </a:bodyPr>
            <a:lstStyle/>
            <a:p>
              <a:r>
                <a:rPr lang="en-US" sz="3200" dirty="0"/>
                <a:t>+ 1*</a:t>
              </a:r>
              <a:endParaRPr lang="he-IL" sz="3200" dirty="0"/>
            </a:p>
          </p:txBody>
        </p:sp>
        <p:grpSp>
          <p:nvGrpSpPr>
            <p:cNvPr id="28" name="Group 27">
              <a:extLst>
                <a:ext uri="{FF2B5EF4-FFF2-40B4-BE49-F238E27FC236}">
                  <a16:creationId xmlns:a16="http://schemas.microsoft.com/office/drawing/2014/main" id="{6E0D242F-3042-4DD8-85A7-B24069F029FE}"/>
                </a:ext>
              </a:extLst>
            </p:cNvPr>
            <p:cNvGrpSpPr/>
            <p:nvPr/>
          </p:nvGrpSpPr>
          <p:grpSpPr>
            <a:xfrm>
              <a:off x="8512027" y="3077195"/>
              <a:ext cx="901554" cy="901554"/>
              <a:chOff x="8512027" y="3077195"/>
              <a:chExt cx="901554" cy="901554"/>
            </a:xfrm>
          </p:grpSpPr>
          <p:sp>
            <p:nvSpPr>
              <p:cNvPr id="25" name="Rectangle 24">
                <a:extLst>
                  <a:ext uri="{FF2B5EF4-FFF2-40B4-BE49-F238E27FC236}">
                    <a16:creationId xmlns:a16="http://schemas.microsoft.com/office/drawing/2014/main" id="{E6A199A1-3C52-4358-A885-7E2E0FB64C4D}"/>
                  </a:ext>
                </a:extLst>
              </p:cNvPr>
              <p:cNvSpPr/>
              <p:nvPr/>
            </p:nvSpPr>
            <p:spPr>
              <a:xfrm>
                <a:off x="8512027" y="3077195"/>
                <a:ext cx="901554" cy="901554"/>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27" name="Picture 26">
                <a:extLst>
                  <a:ext uri="{FF2B5EF4-FFF2-40B4-BE49-F238E27FC236}">
                    <a16:creationId xmlns:a16="http://schemas.microsoft.com/office/drawing/2014/main" id="{66459BBB-CD22-496D-8C16-95843EBED264}"/>
                  </a:ext>
                </a:extLst>
              </p:cNvPr>
              <p:cNvPicPr>
                <a:picLocks noChangeAspect="1"/>
              </p:cNvPicPr>
              <p:nvPr/>
            </p:nvPicPr>
            <p:blipFill>
              <a:blip r:embed="rId6"/>
              <a:stretch>
                <a:fillRect/>
              </a:stretch>
            </p:blipFill>
            <p:spPr>
              <a:xfrm>
                <a:off x="8535338" y="3097458"/>
                <a:ext cx="869695" cy="881291"/>
              </a:xfrm>
              <a:prstGeom prst="rect">
                <a:avLst/>
              </a:prstGeom>
            </p:spPr>
          </p:pic>
        </p:grpSp>
        <p:sp>
          <p:nvSpPr>
            <p:cNvPr id="29" name="TextBox 28">
              <a:extLst>
                <a:ext uri="{FF2B5EF4-FFF2-40B4-BE49-F238E27FC236}">
                  <a16:creationId xmlns:a16="http://schemas.microsoft.com/office/drawing/2014/main" id="{B0A035EF-F4BF-4B49-9926-86229D0F42FA}"/>
                </a:ext>
              </a:extLst>
            </p:cNvPr>
            <p:cNvSpPr txBox="1"/>
            <p:nvPr/>
          </p:nvSpPr>
          <p:spPr>
            <a:xfrm>
              <a:off x="9340963" y="3226183"/>
              <a:ext cx="1053370" cy="584775"/>
            </a:xfrm>
            <a:prstGeom prst="rect">
              <a:avLst/>
            </a:prstGeom>
            <a:noFill/>
          </p:spPr>
          <p:txBody>
            <a:bodyPr wrap="square" rtlCol="1">
              <a:spAutoFit/>
            </a:bodyPr>
            <a:lstStyle/>
            <a:p>
              <a:r>
                <a:rPr lang="en-US" sz="3200" dirty="0"/>
                <a:t>+ 1*</a:t>
              </a:r>
              <a:endParaRPr lang="he-IL" sz="3200" dirty="0"/>
            </a:p>
          </p:txBody>
        </p:sp>
        <p:grpSp>
          <p:nvGrpSpPr>
            <p:cNvPr id="34" name="Group 33">
              <a:extLst>
                <a:ext uri="{FF2B5EF4-FFF2-40B4-BE49-F238E27FC236}">
                  <a16:creationId xmlns:a16="http://schemas.microsoft.com/office/drawing/2014/main" id="{E5B5A5B9-1000-4BD7-8275-19E337D37C8F}"/>
                </a:ext>
              </a:extLst>
            </p:cNvPr>
            <p:cNvGrpSpPr/>
            <p:nvPr/>
          </p:nvGrpSpPr>
          <p:grpSpPr>
            <a:xfrm>
              <a:off x="10277437" y="3077195"/>
              <a:ext cx="901554" cy="901554"/>
              <a:chOff x="10277437" y="3077195"/>
              <a:chExt cx="901554" cy="901554"/>
            </a:xfrm>
          </p:grpSpPr>
          <p:sp>
            <p:nvSpPr>
              <p:cNvPr id="31" name="Rectangle 30">
                <a:extLst>
                  <a:ext uri="{FF2B5EF4-FFF2-40B4-BE49-F238E27FC236}">
                    <a16:creationId xmlns:a16="http://schemas.microsoft.com/office/drawing/2014/main" id="{CF15AA81-1CD0-423E-A646-F777592F8985}"/>
                  </a:ext>
                </a:extLst>
              </p:cNvPr>
              <p:cNvSpPr/>
              <p:nvPr/>
            </p:nvSpPr>
            <p:spPr>
              <a:xfrm>
                <a:off x="10277437" y="3077195"/>
                <a:ext cx="901554" cy="901554"/>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33" name="Picture 32">
                <a:extLst>
                  <a:ext uri="{FF2B5EF4-FFF2-40B4-BE49-F238E27FC236}">
                    <a16:creationId xmlns:a16="http://schemas.microsoft.com/office/drawing/2014/main" id="{22D47114-5BDE-4626-88EA-D07055151411}"/>
                  </a:ext>
                </a:extLst>
              </p:cNvPr>
              <p:cNvPicPr>
                <a:picLocks noChangeAspect="1"/>
              </p:cNvPicPr>
              <p:nvPr/>
            </p:nvPicPr>
            <p:blipFill>
              <a:blip r:embed="rId7"/>
              <a:stretch>
                <a:fillRect/>
              </a:stretch>
            </p:blipFill>
            <p:spPr>
              <a:xfrm>
                <a:off x="10306990" y="3094559"/>
                <a:ext cx="848689" cy="883095"/>
              </a:xfrm>
              <a:prstGeom prst="rect">
                <a:avLst/>
              </a:prstGeom>
            </p:spPr>
          </p:pic>
        </p:grpSp>
        <p:sp>
          <p:nvSpPr>
            <p:cNvPr id="35" name="TextBox 34">
              <a:extLst>
                <a:ext uri="{FF2B5EF4-FFF2-40B4-BE49-F238E27FC236}">
                  <a16:creationId xmlns:a16="http://schemas.microsoft.com/office/drawing/2014/main" id="{AB74E58B-4426-4BB9-AB8A-8189F95032A5}"/>
                </a:ext>
              </a:extLst>
            </p:cNvPr>
            <p:cNvSpPr txBox="1"/>
            <p:nvPr/>
          </p:nvSpPr>
          <p:spPr>
            <a:xfrm>
              <a:off x="2290194" y="4434189"/>
              <a:ext cx="1053370" cy="584775"/>
            </a:xfrm>
            <a:prstGeom prst="rect">
              <a:avLst/>
            </a:prstGeom>
            <a:noFill/>
          </p:spPr>
          <p:txBody>
            <a:bodyPr wrap="square" rtlCol="1">
              <a:spAutoFit/>
            </a:bodyPr>
            <a:lstStyle/>
            <a:p>
              <a:r>
                <a:rPr lang="en-US" sz="3200" dirty="0"/>
                <a:t>+ 1*</a:t>
              </a:r>
              <a:endParaRPr lang="he-IL" sz="3200" dirty="0"/>
            </a:p>
          </p:txBody>
        </p:sp>
        <p:sp>
          <p:nvSpPr>
            <p:cNvPr id="36" name="Rectangle 35">
              <a:extLst>
                <a:ext uri="{FF2B5EF4-FFF2-40B4-BE49-F238E27FC236}">
                  <a16:creationId xmlns:a16="http://schemas.microsoft.com/office/drawing/2014/main" id="{11E10BD5-7C49-406C-A475-1420CBD58BEB}"/>
                </a:ext>
              </a:extLst>
            </p:cNvPr>
            <p:cNvSpPr/>
            <p:nvPr/>
          </p:nvSpPr>
          <p:spPr>
            <a:xfrm>
              <a:off x="3187830" y="4238904"/>
              <a:ext cx="901554" cy="901554"/>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37" name="Picture 36">
              <a:extLst>
                <a:ext uri="{FF2B5EF4-FFF2-40B4-BE49-F238E27FC236}">
                  <a16:creationId xmlns:a16="http://schemas.microsoft.com/office/drawing/2014/main" id="{0CB3F844-31E5-4B1B-9211-5ABF54446A07}"/>
                </a:ext>
              </a:extLst>
            </p:cNvPr>
            <p:cNvPicPr>
              <a:picLocks noChangeAspect="1"/>
            </p:cNvPicPr>
            <p:nvPr/>
          </p:nvPicPr>
          <p:blipFill rotWithShape="1">
            <a:blip r:embed="rId8"/>
            <a:srcRect r="2091"/>
            <a:stretch/>
          </p:blipFill>
          <p:spPr>
            <a:xfrm>
              <a:off x="3212463" y="4256613"/>
              <a:ext cx="861946" cy="868775"/>
            </a:xfrm>
            <a:prstGeom prst="rect">
              <a:avLst/>
            </a:prstGeom>
          </p:spPr>
        </p:pic>
        <p:sp>
          <p:nvSpPr>
            <p:cNvPr id="38" name="TextBox 37">
              <a:extLst>
                <a:ext uri="{FF2B5EF4-FFF2-40B4-BE49-F238E27FC236}">
                  <a16:creationId xmlns:a16="http://schemas.microsoft.com/office/drawing/2014/main" id="{8D21B2F2-5E0F-4901-8FC2-BB9FD32B9EDD}"/>
                </a:ext>
              </a:extLst>
            </p:cNvPr>
            <p:cNvSpPr txBox="1"/>
            <p:nvPr/>
          </p:nvSpPr>
          <p:spPr>
            <a:xfrm>
              <a:off x="4088800" y="4433538"/>
              <a:ext cx="1053370" cy="584775"/>
            </a:xfrm>
            <a:prstGeom prst="rect">
              <a:avLst/>
            </a:prstGeom>
            <a:noFill/>
          </p:spPr>
          <p:txBody>
            <a:bodyPr wrap="square" rtlCol="1">
              <a:spAutoFit/>
            </a:bodyPr>
            <a:lstStyle/>
            <a:p>
              <a:r>
                <a:rPr lang="en-US" sz="3200" dirty="0"/>
                <a:t>+ 1*</a:t>
              </a:r>
              <a:endParaRPr lang="he-IL" sz="3200" dirty="0"/>
            </a:p>
          </p:txBody>
        </p:sp>
        <p:sp>
          <p:nvSpPr>
            <p:cNvPr id="41" name="Rectangle 40">
              <a:extLst>
                <a:ext uri="{FF2B5EF4-FFF2-40B4-BE49-F238E27FC236}">
                  <a16:creationId xmlns:a16="http://schemas.microsoft.com/office/drawing/2014/main" id="{EE64EC58-8DA8-4EF0-965A-528D402E8D3F}"/>
                </a:ext>
              </a:extLst>
            </p:cNvPr>
            <p:cNvSpPr/>
            <p:nvPr/>
          </p:nvSpPr>
          <p:spPr>
            <a:xfrm>
              <a:off x="5025179" y="4223834"/>
              <a:ext cx="901554" cy="901554"/>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43" name="Picture 42">
              <a:extLst>
                <a:ext uri="{FF2B5EF4-FFF2-40B4-BE49-F238E27FC236}">
                  <a16:creationId xmlns:a16="http://schemas.microsoft.com/office/drawing/2014/main" id="{6DD05A1D-9B9B-4430-AB83-10C4A4D4DB64}"/>
                </a:ext>
              </a:extLst>
            </p:cNvPr>
            <p:cNvPicPr>
              <a:picLocks noChangeAspect="1"/>
            </p:cNvPicPr>
            <p:nvPr/>
          </p:nvPicPr>
          <p:blipFill rotWithShape="1">
            <a:blip r:embed="rId9"/>
            <a:srcRect r="2922"/>
            <a:stretch/>
          </p:blipFill>
          <p:spPr>
            <a:xfrm>
              <a:off x="5062537" y="4249153"/>
              <a:ext cx="836006" cy="849986"/>
            </a:xfrm>
            <a:prstGeom prst="rect">
              <a:avLst/>
            </a:prstGeom>
          </p:spPr>
        </p:pic>
        <p:sp>
          <p:nvSpPr>
            <p:cNvPr id="44" name="TextBox 43">
              <a:extLst>
                <a:ext uri="{FF2B5EF4-FFF2-40B4-BE49-F238E27FC236}">
                  <a16:creationId xmlns:a16="http://schemas.microsoft.com/office/drawing/2014/main" id="{B7C5FA5D-A4C9-4396-BB2F-06E5B3D1C550}"/>
                </a:ext>
              </a:extLst>
            </p:cNvPr>
            <p:cNvSpPr txBox="1"/>
            <p:nvPr/>
          </p:nvSpPr>
          <p:spPr>
            <a:xfrm>
              <a:off x="5884164" y="4433538"/>
              <a:ext cx="1354836" cy="584775"/>
            </a:xfrm>
            <a:prstGeom prst="rect">
              <a:avLst/>
            </a:prstGeom>
            <a:noFill/>
          </p:spPr>
          <p:txBody>
            <a:bodyPr wrap="square" rtlCol="1">
              <a:spAutoFit/>
            </a:bodyPr>
            <a:lstStyle/>
            <a:p>
              <a:r>
                <a:rPr lang="en-US" sz="3200" dirty="0"/>
                <a:t>+ 0.8*</a:t>
              </a:r>
              <a:endParaRPr lang="he-IL" sz="3200" dirty="0"/>
            </a:p>
          </p:txBody>
        </p:sp>
        <p:sp>
          <p:nvSpPr>
            <p:cNvPr id="47" name="Rectangle 46">
              <a:extLst>
                <a:ext uri="{FF2B5EF4-FFF2-40B4-BE49-F238E27FC236}">
                  <a16:creationId xmlns:a16="http://schemas.microsoft.com/office/drawing/2014/main" id="{6A4BE47F-7B01-4D8B-A14C-B833210928A3}"/>
                </a:ext>
              </a:extLst>
            </p:cNvPr>
            <p:cNvSpPr/>
            <p:nvPr/>
          </p:nvSpPr>
          <p:spPr>
            <a:xfrm>
              <a:off x="7086007" y="4223369"/>
              <a:ext cx="901554" cy="901554"/>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49" name="Picture 48">
              <a:extLst>
                <a:ext uri="{FF2B5EF4-FFF2-40B4-BE49-F238E27FC236}">
                  <a16:creationId xmlns:a16="http://schemas.microsoft.com/office/drawing/2014/main" id="{D4E94C26-E826-46AF-9D11-860998FFAFF7}"/>
                </a:ext>
              </a:extLst>
            </p:cNvPr>
            <p:cNvPicPr>
              <a:picLocks noChangeAspect="1"/>
            </p:cNvPicPr>
            <p:nvPr/>
          </p:nvPicPr>
          <p:blipFill rotWithShape="1">
            <a:blip r:embed="rId10"/>
            <a:srcRect b="2656"/>
            <a:stretch/>
          </p:blipFill>
          <p:spPr>
            <a:xfrm>
              <a:off x="7108159" y="4246106"/>
              <a:ext cx="857250" cy="853033"/>
            </a:xfrm>
            <a:prstGeom prst="rect">
              <a:avLst/>
            </a:prstGeom>
          </p:spPr>
        </p:pic>
        <p:sp>
          <p:nvSpPr>
            <p:cNvPr id="50" name="TextBox 49">
              <a:extLst>
                <a:ext uri="{FF2B5EF4-FFF2-40B4-BE49-F238E27FC236}">
                  <a16:creationId xmlns:a16="http://schemas.microsoft.com/office/drawing/2014/main" id="{5C362D50-5F97-4712-825B-15E426644564}"/>
                </a:ext>
              </a:extLst>
            </p:cNvPr>
            <p:cNvSpPr txBox="1"/>
            <p:nvPr/>
          </p:nvSpPr>
          <p:spPr>
            <a:xfrm>
              <a:off x="7892781" y="4435920"/>
              <a:ext cx="1354836" cy="584775"/>
            </a:xfrm>
            <a:prstGeom prst="rect">
              <a:avLst/>
            </a:prstGeom>
            <a:noFill/>
          </p:spPr>
          <p:txBody>
            <a:bodyPr wrap="square" rtlCol="1">
              <a:spAutoFit/>
            </a:bodyPr>
            <a:lstStyle/>
            <a:p>
              <a:r>
                <a:rPr lang="en-US" sz="3200" dirty="0"/>
                <a:t>+ 0.8*</a:t>
              </a:r>
              <a:endParaRPr lang="he-IL" sz="3200" dirty="0"/>
            </a:p>
          </p:txBody>
        </p:sp>
        <p:sp>
          <p:nvSpPr>
            <p:cNvPr id="53" name="Rectangle 52">
              <a:extLst>
                <a:ext uri="{FF2B5EF4-FFF2-40B4-BE49-F238E27FC236}">
                  <a16:creationId xmlns:a16="http://schemas.microsoft.com/office/drawing/2014/main" id="{449F160B-7570-4AA8-8095-84F17AE83504}"/>
                </a:ext>
              </a:extLst>
            </p:cNvPr>
            <p:cNvSpPr/>
            <p:nvPr/>
          </p:nvSpPr>
          <p:spPr>
            <a:xfrm>
              <a:off x="9120843" y="4221845"/>
              <a:ext cx="901554" cy="901554"/>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55" name="Picture 54">
              <a:extLst>
                <a:ext uri="{FF2B5EF4-FFF2-40B4-BE49-F238E27FC236}">
                  <a16:creationId xmlns:a16="http://schemas.microsoft.com/office/drawing/2014/main" id="{59A7E83C-0430-4303-B4B8-DD93161A3F8C}"/>
                </a:ext>
              </a:extLst>
            </p:cNvPr>
            <p:cNvPicPr>
              <a:picLocks noChangeAspect="1"/>
            </p:cNvPicPr>
            <p:nvPr/>
          </p:nvPicPr>
          <p:blipFill>
            <a:blip r:embed="rId11"/>
            <a:stretch>
              <a:fillRect/>
            </a:stretch>
          </p:blipFill>
          <p:spPr>
            <a:xfrm>
              <a:off x="9147636" y="4237085"/>
              <a:ext cx="862054" cy="862054"/>
            </a:xfrm>
            <a:prstGeom prst="rect">
              <a:avLst/>
            </a:prstGeom>
          </p:spPr>
        </p:pic>
      </p:grpSp>
      <p:sp>
        <p:nvSpPr>
          <p:cNvPr id="39" name="Title 1">
            <a:extLst>
              <a:ext uri="{FF2B5EF4-FFF2-40B4-BE49-F238E27FC236}">
                <a16:creationId xmlns:a16="http://schemas.microsoft.com/office/drawing/2014/main" id="{6F821586-B8D1-3649-9E4C-D14B55CD907D}"/>
              </a:ext>
            </a:extLst>
          </p:cNvPr>
          <p:cNvSpPr>
            <a:spLocks noGrp="1"/>
          </p:cNvSpPr>
          <p:nvPr>
            <p:ph type="title"/>
          </p:nvPr>
        </p:nvSpPr>
        <p:spPr>
          <a:xfrm>
            <a:off x="838200" y="365125"/>
            <a:ext cx="10515600" cy="996347"/>
          </a:xfrm>
        </p:spPr>
        <p:txBody>
          <a:bodyPr/>
          <a:lstStyle/>
          <a:p>
            <a:pPr algn="ctr"/>
            <a:r>
              <a:rPr lang="en-US" dirty="0">
                <a:latin typeface="Arial" panose="020B0604020202020204" pitchFamily="34" charset="0"/>
                <a:cs typeface="Arial" panose="020B0604020202020204" pitchFamily="34" charset="0"/>
              </a:rPr>
              <a:t>Sparsely Regulated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14006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2E658-C0FA-481C-94FC-1EF719963BF6}"/>
              </a:ext>
            </a:extLst>
          </p:cNvPr>
          <p:cNvSpPr>
            <a:spLocks noGrp="1"/>
          </p:cNvSpPr>
          <p:nvPr>
            <p:ph type="title"/>
          </p:nvPr>
        </p:nvSpPr>
        <p:spPr>
          <a:xfrm>
            <a:off x="838200" y="365125"/>
            <a:ext cx="10515600" cy="797753"/>
          </a:xfrm>
        </p:spPr>
        <p:txBody>
          <a:bodyPr/>
          <a:lstStyle/>
          <a:p>
            <a:pPr algn="ctr"/>
            <a:r>
              <a:rPr lang="en-US" dirty="0">
                <a:latin typeface="Arial" panose="020B0604020202020204" pitchFamily="34" charset="0"/>
                <a:cs typeface="Arial" panose="020B0604020202020204" pitchFamily="34" charset="0"/>
              </a:rPr>
              <a:t>Introduction to Unsupervised Learning</a:t>
            </a:r>
            <a:endParaRPr lang="he-IL"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535D0B86-1C30-43C9-A446-3A25F848999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58624" y="1162878"/>
            <a:ext cx="5670958" cy="6101951"/>
          </a:xfrm>
          <a:prstGeom prst="rect">
            <a:avLst/>
          </a:prstGeom>
        </p:spPr>
      </p:pic>
    </p:spTree>
    <p:extLst>
      <p:ext uri="{BB962C8B-B14F-4D97-AF65-F5344CB8AC3E}">
        <p14:creationId xmlns:p14="http://schemas.microsoft.com/office/powerpoint/2010/main" val="23212416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endParaRPr lang="en-US" dirty="0"/>
          </a:p>
          <a:p>
            <a:pPr algn="l" rtl="0"/>
            <a:endParaRPr lang="en-US" dirty="0"/>
          </a:p>
          <a:p>
            <a:pPr algn="l" rtl="0"/>
            <a:endParaRPr lang="he-IL"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F4AF748A-9D27-4494-A55E-4FDC928BCAC8}"/>
                  </a:ext>
                </a:extLst>
              </p:cNvPr>
              <p:cNvSpPr txBox="1"/>
              <p:nvPr/>
            </p:nvSpPr>
            <p:spPr>
              <a:xfrm>
                <a:off x="654908" y="1833318"/>
                <a:ext cx="10873946" cy="3414396"/>
              </a:xfrm>
              <a:prstGeom prst="rect">
                <a:avLst/>
              </a:prstGeom>
              <a:noFill/>
            </p:spPr>
            <p:txBody>
              <a:bodyPr wrap="square" rtlCol="1">
                <a:spAutoFit/>
              </a:bodyPr>
              <a:lstStyle/>
              <a:p>
                <a:r>
                  <a:rPr lang="en-US" sz="3200" dirty="0"/>
                  <a:t>Let’s define:</a:t>
                </a:r>
                <a:endParaRPr lang="he-IL" sz="3200" dirty="0"/>
              </a:p>
              <a:p>
                <a:pPr marL="457200" indent="-457200">
                  <a:buFont typeface="Wingdings" pitchFamily="2" charset="2"/>
                  <a:buChar char="Ø"/>
                </a:pPr>
                <a:r>
                  <a:rPr lang="he-IL" sz="3200" dirty="0"/>
                  <a:t> </a:t>
                </a:r>
                <a14:m>
                  <m:oMath xmlns:m="http://schemas.openxmlformats.org/officeDocument/2006/math">
                    <m:sSubSup>
                      <m:sSubSupPr>
                        <m:ctrlPr>
                          <a:rPr lang="he-IL" sz="3200" i="1" dirty="0" smtClean="0">
                            <a:latin typeface="Cambria Math" panose="02040503050406030204" pitchFamily="18" charset="0"/>
                          </a:rPr>
                        </m:ctrlPr>
                      </m:sSubSupPr>
                      <m:e>
                        <m:r>
                          <a:rPr lang="he-IL" sz="3200" i="1" dirty="0">
                            <a:latin typeface="Cambria Math" panose="02040503050406030204" pitchFamily="18" charset="0"/>
                          </a:rPr>
                          <m:t>𝑎</m:t>
                        </m:r>
                      </m:e>
                      <m:sub>
                        <m:r>
                          <a:rPr lang="he-IL" sz="3200" i="1" dirty="0">
                            <a:latin typeface="Cambria Math" panose="02040503050406030204" pitchFamily="18" charset="0"/>
                          </a:rPr>
                          <m:t>𝑗</m:t>
                        </m:r>
                      </m:sub>
                      <m:sup>
                        <m:d>
                          <m:dPr>
                            <m:ctrlPr>
                              <a:rPr lang="he-IL" sz="3200" i="1" dirty="0">
                                <a:latin typeface="Cambria Math" panose="02040503050406030204" pitchFamily="18" charset="0"/>
                              </a:rPr>
                            </m:ctrlPr>
                          </m:dPr>
                          <m:e>
                            <m:r>
                              <m:rPr>
                                <m:sty m:val="p"/>
                              </m:rPr>
                              <a:rPr lang="en-US" sz="3200" b="0" i="0" dirty="0" smtClean="0">
                                <a:latin typeface="Cambria Math" panose="02040503050406030204" pitchFamily="18" charset="0"/>
                              </a:rPr>
                              <m:t>Bn</m:t>
                            </m:r>
                          </m:e>
                        </m:d>
                      </m:sup>
                    </m:sSubSup>
                  </m:oMath>
                </a14:m>
                <a:r>
                  <a:rPr lang="he-IL" sz="3200" dirty="0"/>
                  <a:t> </a:t>
                </a:r>
                <a:r>
                  <a:rPr lang="en-US" sz="3200" dirty="0"/>
                  <a:t>to be the activation of the </a:t>
                </a:r>
                <a14:m>
                  <m:oMath xmlns:m="http://schemas.openxmlformats.org/officeDocument/2006/math">
                    <m:r>
                      <a:rPr lang="en-US" sz="3200" i="1" smtClean="0">
                        <a:latin typeface="Cambria Math" panose="02040503050406030204" pitchFamily="18" charset="0"/>
                      </a:rPr>
                      <m:t>𝑗</m:t>
                    </m:r>
                  </m:oMath>
                </a14:m>
                <a:r>
                  <a:rPr lang="en-US" sz="3200" dirty="0"/>
                  <a:t>-</a:t>
                </a:r>
                <a:r>
                  <a:rPr lang="en-US" sz="3200" dirty="0" err="1"/>
                  <a:t>th</a:t>
                </a:r>
                <a:r>
                  <a:rPr lang="en-US" sz="3200" dirty="0"/>
                  <a:t> hidden unit (bottleneck) of the autoencoder.</a:t>
                </a:r>
              </a:p>
              <a:p>
                <a:pPr marL="457200" indent="-457200">
                  <a:buFont typeface="Wingdings" pitchFamily="2" charset="2"/>
                  <a:buChar char="Ø"/>
                </a:pPr>
                <a14:m>
                  <m:oMath xmlns:m="http://schemas.openxmlformats.org/officeDocument/2006/math">
                    <m:sSubSup>
                      <m:sSubSupPr>
                        <m:ctrlPr>
                          <a:rPr lang="en-US" sz="3200" i="1" smtClean="0">
                            <a:latin typeface="Cambria Math" panose="02040503050406030204" pitchFamily="18" charset="0"/>
                          </a:rPr>
                        </m:ctrlPr>
                      </m:sSubSupPr>
                      <m:e>
                        <m:r>
                          <a:rPr lang="en-US" sz="3200" i="1" smtClean="0">
                            <a:latin typeface="Cambria Math" panose="02040503050406030204" pitchFamily="18" charset="0"/>
                          </a:rPr>
                          <m:t>𝑎</m:t>
                        </m:r>
                      </m:e>
                      <m:sub>
                        <m:r>
                          <a:rPr lang="en-US" sz="3200" i="1" smtClean="0">
                            <a:latin typeface="Cambria Math" panose="02040503050406030204" pitchFamily="18" charset="0"/>
                          </a:rPr>
                          <m:t>𝑗</m:t>
                        </m:r>
                      </m:sub>
                      <m:sup>
                        <m:d>
                          <m:dPr>
                            <m:ctrlPr>
                              <a:rPr lang="en-US" sz="3200" i="1" smtClean="0">
                                <a:latin typeface="Cambria Math" panose="02040503050406030204" pitchFamily="18" charset="0"/>
                              </a:rPr>
                            </m:ctrlPr>
                          </m:dPr>
                          <m:e>
                            <m:r>
                              <m:rPr>
                                <m:sty m:val="p"/>
                              </m:rPr>
                              <a:rPr lang="en-US" sz="3200" b="0" i="0" smtClean="0">
                                <a:latin typeface="Cambria Math" panose="02040503050406030204" pitchFamily="18" charset="0"/>
                              </a:rPr>
                              <m:t>Bn</m:t>
                            </m:r>
                          </m:e>
                        </m:d>
                      </m:sup>
                    </m:sSubSup>
                    <m:d>
                      <m:dPr>
                        <m:ctrlPr>
                          <a:rPr lang="en-US" sz="3200" i="1" smtClean="0">
                            <a:latin typeface="Cambria Math" panose="02040503050406030204" pitchFamily="18" charset="0"/>
                          </a:rPr>
                        </m:ctrlPr>
                      </m:dPr>
                      <m:e>
                        <m:r>
                          <a:rPr lang="en-US" sz="3200" i="1" smtClean="0">
                            <a:latin typeface="Cambria Math" panose="02040503050406030204" pitchFamily="18" charset="0"/>
                          </a:rPr>
                          <m:t>𝑥</m:t>
                        </m:r>
                      </m:e>
                    </m:d>
                  </m:oMath>
                </a14:m>
                <a:r>
                  <a:rPr lang="en-US" sz="3200" dirty="0"/>
                  <a:t> to be the activation of this specific node on a given input </a:t>
                </a:r>
                <a14:m>
                  <m:oMath xmlns:m="http://schemas.openxmlformats.org/officeDocument/2006/math">
                    <m:r>
                      <a:rPr lang="en-US" sz="3200" i="1" smtClean="0">
                        <a:latin typeface="Cambria Math" panose="02040503050406030204" pitchFamily="18" charset="0"/>
                      </a:rPr>
                      <m:t>𝑥</m:t>
                    </m:r>
                  </m:oMath>
                </a14:m>
                <a:r>
                  <a:rPr lang="en-US" sz="3200" dirty="0"/>
                  <a:t>.</a:t>
                </a:r>
              </a:p>
              <a:p>
                <a:endParaRPr lang="en-US" sz="3200" dirty="0"/>
              </a:p>
            </p:txBody>
          </p:sp>
        </mc:Choice>
        <mc:Fallback xmlns="">
          <p:sp>
            <p:nvSpPr>
              <p:cNvPr id="4" name="TextBox 3">
                <a:extLst>
                  <a:ext uri="{FF2B5EF4-FFF2-40B4-BE49-F238E27FC236}">
                    <a16:creationId xmlns:a16="http://schemas.microsoft.com/office/drawing/2014/main" id="{F4AF748A-9D27-4494-A55E-4FDC928BCAC8}"/>
                  </a:ext>
                </a:extLst>
              </p:cNvPr>
              <p:cNvSpPr txBox="1">
                <a:spLocks noRot="1" noChangeAspect="1" noMove="1" noResize="1" noEditPoints="1" noAdjustHandles="1" noChangeArrowheads="1" noChangeShapeType="1" noTextEdit="1"/>
              </p:cNvSpPr>
              <p:nvPr/>
            </p:nvSpPr>
            <p:spPr>
              <a:xfrm>
                <a:off x="654908" y="1833318"/>
                <a:ext cx="10873946" cy="3414396"/>
              </a:xfrm>
              <a:prstGeom prst="rect">
                <a:avLst/>
              </a:prstGeom>
              <a:blipFill>
                <a:blip r:embed="rId2"/>
                <a:stretch>
                  <a:fillRect l="-1400" t="-2602" r="-1984"/>
                </a:stretch>
              </a:blipFill>
            </p:spPr>
            <p:txBody>
              <a:bodyPr/>
              <a:lstStyle/>
              <a:p>
                <a:r>
                  <a:rPr lang="ro-RO">
                    <a:noFill/>
                  </a:rPr>
                  <a:t> </a:t>
                </a:r>
              </a:p>
            </p:txBody>
          </p:sp>
        </mc:Fallback>
      </mc:AlternateContent>
      <p:sp>
        <p:nvSpPr>
          <p:cNvPr id="7" name="Title 1">
            <a:extLst>
              <a:ext uri="{FF2B5EF4-FFF2-40B4-BE49-F238E27FC236}">
                <a16:creationId xmlns:a16="http://schemas.microsoft.com/office/drawing/2014/main" id="{32C15D02-B5FC-7C46-9711-6097347F56D2}"/>
              </a:ext>
            </a:extLst>
          </p:cNvPr>
          <p:cNvSpPr>
            <a:spLocks noGrp="1"/>
          </p:cNvSpPr>
          <p:nvPr>
            <p:ph type="title"/>
          </p:nvPr>
        </p:nvSpPr>
        <p:spPr>
          <a:xfrm>
            <a:off x="838200" y="365125"/>
            <a:ext cx="10515600" cy="996347"/>
          </a:xfrm>
        </p:spPr>
        <p:txBody>
          <a:bodyPr/>
          <a:lstStyle/>
          <a:p>
            <a:pPr algn="ctr"/>
            <a:r>
              <a:rPr lang="en-US" dirty="0">
                <a:latin typeface="Arial" panose="020B0604020202020204" pitchFamily="34" charset="0"/>
                <a:cs typeface="Arial" panose="020B0604020202020204" pitchFamily="34" charset="0"/>
              </a:rPr>
              <a:t>Sparsely Regulated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803187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endParaRPr lang="en-US" dirty="0"/>
          </a:p>
          <a:p>
            <a:pPr algn="l" rtl="0"/>
            <a:endParaRPr lang="en-US" dirty="0"/>
          </a:p>
          <a:p>
            <a:pPr algn="l" rtl="0"/>
            <a:endParaRPr lang="he-IL"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F4AF748A-9D27-4494-A55E-4FDC928BCAC8}"/>
                  </a:ext>
                </a:extLst>
              </p:cNvPr>
              <p:cNvSpPr txBox="1"/>
              <p:nvPr/>
            </p:nvSpPr>
            <p:spPr>
              <a:xfrm>
                <a:off x="529389" y="1672677"/>
                <a:ext cx="11047418" cy="4901726"/>
              </a:xfrm>
              <a:prstGeom prst="rect">
                <a:avLst/>
              </a:prstGeom>
              <a:noFill/>
            </p:spPr>
            <p:txBody>
              <a:bodyPr wrap="square" rtlCol="1">
                <a:spAutoFit/>
              </a:bodyPr>
              <a:lstStyle/>
              <a:p>
                <a:pPr marL="457200" indent="-457200">
                  <a:buFont typeface="Arial" panose="020B0604020202020204" pitchFamily="34" charset="0"/>
                  <a:buChar char="•"/>
                </a:pPr>
                <a:r>
                  <a:rPr lang="en-US" sz="2800" dirty="0"/>
                  <a:t>Further let, </a:t>
                </a:r>
              </a:p>
              <a:p>
                <a:r>
                  <a:rPr lang="en-US" sz="2800" dirty="0"/>
                  <a:t>							</a:t>
                </a:r>
                <a14:m>
                  <m:oMath xmlns:m="http://schemas.openxmlformats.org/officeDocument/2006/math">
                    <m:sSub>
                      <m:sSubPr>
                        <m:ctrlPr>
                          <a:rPr lang="en-US" sz="2800" i="1">
                            <a:latin typeface="Cambria Math" panose="02040503050406030204" pitchFamily="18" charset="0"/>
                          </a:rPr>
                        </m:ctrlPr>
                      </m:sSubPr>
                      <m:e>
                        <m:acc>
                          <m:accPr>
                            <m:chr m:val="̂"/>
                            <m:ctrlPr>
                              <a:rPr lang="en-US" sz="2800" i="1">
                                <a:latin typeface="Cambria Math" panose="02040503050406030204" pitchFamily="18" charset="0"/>
                              </a:rPr>
                            </m:ctrlPr>
                          </m:accPr>
                          <m:e>
                            <m:r>
                              <a:rPr lang="en-US" sz="2800" i="1">
                                <a:latin typeface="Cambria Math" panose="02040503050406030204" pitchFamily="18" charset="0"/>
                              </a:rPr>
                              <m:t>𝜌</m:t>
                            </m:r>
                          </m:e>
                        </m:acc>
                      </m:e>
                      <m:sub>
                        <m:r>
                          <a:rPr lang="en-US" sz="2800" i="1">
                            <a:latin typeface="Cambria Math" panose="02040503050406030204" pitchFamily="18" charset="0"/>
                          </a:rPr>
                          <m:t>𝑗</m:t>
                        </m:r>
                      </m:sub>
                    </m:sSub>
                    <m:r>
                      <a:rPr lang="en-US" sz="2800">
                        <a:latin typeface="Cambria Math" panose="02040503050406030204" pitchFamily="18" charset="0"/>
                      </a:rPr>
                      <m:t>=</m:t>
                    </m:r>
                    <m:f>
                      <m:fPr>
                        <m:ctrlPr>
                          <a:rPr lang="en-US" sz="2800" i="1">
                            <a:latin typeface="Cambria Math" panose="02040503050406030204" pitchFamily="18" charset="0"/>
                          </a:rPr>
                        </m:ctrlPr>
                      </m:fPr>
                      <m:num>
                        <m:r>
                          <a:rPr lang="en-US" sz="2800">
                            <a:latin typeface="Cambria Math" panose="02040503050406030204" pitchFamily="18" charset="0"/>
                          </a:rPr>
                          <m:t>1</m:t>
                        </m:r>
                      </m:num>
                      <m:den>
                        <m:r>
                          <a:rPr lang="en-US" sz="2800" i="1">
                            <a:latin typeface="Cambria Math" panose="02040503050406030204" pitchFamily="18" charset="0"/>
                          </a:rPr>
                          <m:t>𝑚</m:t>
                        </m:r>
                      </m:den>
                    </m:f>
                    <m:nary>
                      <m:naryPr>
                        <m:chr m:val="∑"/>
                        <m:limLoc m:val="undOvr"/>
                        <m:grow m:val="on"/>
                        <m:ctrlPr>
                          <a:rPr lang="en-US" sz="2800" i="1">
                            <a:latin typeface="Cambria Math" panose="02040503050406030204" pitchFamily="18" charset="0"/>
                          </a:rPr>
                        </m:ctrlPr>
                      </m:naryPr>
                      <m:sub>
                        <m:r>
                          <a:rPr lang="en-US" sz="2800" i="1">
                            <a:latin typeface="Cambria Math" panose="02040503050406030204" pitchFamily="18" charset="0"/>
                          </a:rPr>
                          <m:t>𝑖</m:t>
                        </m:r>
                        <m:r>
                          <a:rPr lang="en-US" sz="2800">
                            <a:latin typeface="Cambria Math" panose="02040503050406030204" pitchFamily="18" charset="0"/>
                          </a:rPr>
                          <m:t>=</m:t>
                        </m:r>
                        <m:r>
                          <a:rPr lang="en-US" sz="2800">
                            <a:latin typeface="Cambria Math" panose="02040503050406030204" pitchFamily="18" charset="0"/>
                          </a:rPr>
                          <m:t>1</m:t>
                        </m:r>
                      </m:sub>
                      <m:sup>
                        <m:r>
                          <a:rPr lang="en-US" sz="2800" i="1">
                            <a:latin typeface="Cambria Math" panose="02040503050406030204" pitchFamily="18" charset="0"/>
                          </a:rPr>
                          <m:t>𝑚</m:t>
                        </m:r>
                      </m:sup>
                      <m:e>
                        <m:d>
                          <m:dPr>
                            <m:begChr m:val="["/>
                            <m:endChr m:val="]"/>
                            <m:ctrlPr>
                              <a:rPr lang="en-US" sz="2800" i="1">
                                <a:latin typeface="Cambria Math" panose="02040503050406030204" pitchFamily="18" charset="0"/>
                              </a:rPr>
                            </m:ctrlPr>
                          </m:dPr>
                          <m:e>
                            <m:sSubSup>
                              <m:sSubSupPr>
                                <m:ctrlPr>
                                  <a:rPr lang="en-US" sz="2800" i="1">
                                    <a:latin typeface="Cambria Math" panose="02040503050406030204" pitchFamily="18" charset="0"/>
                                  </a:rPr>
                                </m:ctrlPr>
                              </m:sSubSupPr>
                              <m:e>
                                <m:r>
                                  <a:rPr lang="en-US" sz="2800" i="1">
                                    <a:latin typeface="Cambria Math" panose="02040503050406030204" pitchFamily="18" charset="0"/>
                                  </a:rPr>
                                  <m:t>𝑎</m:t>
                                </m:r>
                              </m:e>
                              <m:sub>
                                <m:r>
                                  <a:rPr lang="en-US" sz="2800" i="1">
                                    <a:latin typeface="Cambria Math" panose="02040503050406030204" pitchFamily="18" charset="0"/>
                                  </a:rPr>
                                  <m:t>𝑗</m:t>
                                </m:r>
                              </m:sub>
                              <m:sup>
                                <m:d>
                                  <m:dPr>
                                    <m:ctrlPr>
                                      <a:rPr lang="en-US" sz="2800" i="1">
                                        <a:latin typeface="Cambria Math" panose="02040503050406030204" pitchFamily="18" charset="0"/>
                                      </a:rPr>
                                    </m:ctrlPr>
                                  </m:dPr>
                                  <m:e>
                                    <m:r>
                                      <m:rPr>
                                        <m:sty m:val="p"/>
                                      </m:rPr>
                                      <a:rPr lang="en-US" sz="2800" b="0" i="0" smtClean="0">
                                        <a:latin typeface="Cambria Math" panose="02040503050406030204" pitchFamily="18" charset="0"/>
                                      </a:rPr>
                                      <m:t>Bn</m:t>
                                    </m:r>
                                  </m:e>
                                </m:d>
                              </m:sup>
                            </m:sSubSup>
                            <m:d>
                              <m:dPr>
                                <m:ctrlPr>
                                  <a:rPr lang="en-US" sz="2800" i="1">
                                    <a:latin typeface="Cambria Math" panose="02040503050406030204" pitchFamily="18" charset="0"/>
                                  </a:rPr>
                                </m:ctrlPr>
                              </m:dPr>
                              <m:e>
                                <m:sSup>
                                  <m:sSupPr>
                                    <m:ctrlPr>
                                      <a:rPr lang="en-US" sz="2800" i="1">
                                        <a:latin typeface="Cambria Math" panose="02040503050406030204" pitchFamily="18" charset="0"/>
                                      </a:rPr>
                                    </m:ctrlPr>
                                  </m:sSupPr>
                                  <m:e>
                                    <m:r>
                                      <a:rPr lang="en-US" sz="2800" i="1">
                                        <a:latin typeface="Cambria Math" panose="02040503050406030204" pitchFamily="18" charset="0"/>
                                      </a:rPr>
                                      <m:t>𝑥</m:t>
                                    </m:r>
                                  </m:e>
                                  <m:sup>
                                    <m:d>
                                      <m:dPr>
                                        <m:ctrlPr>
                                          <a:rPr lang="en-US" sz="2800" i="1">
                                            <a:latin typeface="Cambria Math" panose="02040503050406030204" pitchFamily="18" charset="0"/>
                                          </a:rPr>
                                        </m:ctrlPr>
                                      </m:dPr>
                                      <m:e>
                                        <m:r>
                                          <a:rPr lang="en-US" sz="2800" i="1">
                                            <a:latin typeface="Cambria Math" panose="02040503050406030204" pitchFamily="18" charset="0"/>
                                          </a:rPr>
                                          <m:t>𝑖</m:t>
                                        </m:r>
                                      </m:e>
                                    </m:d>
                                  </m:sup>
                                </m:sSup>
                              </m:e>
                            </m:d>
                          </m:e>
                        </m:d>
                      </m:e>
                    </m:nary>
                  </m:oMath>
                </a14:m>
                <a:r>
                  <a:rPr lang="en-US" sz="2800" dirty="0"/>
                  <a:t> </a:t>
                </a:r>
              </a:p>
              <a:p>
                <a:endParaRPr lang="en-US" sz="2800" dirty="0"/>
              </a:p>
              <a:p>
                <a:r>
                  <a:rPr lang="en-US" sz="2800" dirty="0"/>
                  <a:t>be the average activation of hidden unit </a:t>
                </a:r>
                <a14:m>
                  <m:oMath xmlns:m="http://schemas.openxmlformats.org/officeDocument/2006/math">
                    <m:r>
                      <a:rPr lang="en-US" sz="2800" i="1">
                        <a:latin typeface="Cambria Math" panose="02040503050406030204" pitchFamily="18" charset="0"/>
                      </a:rPr>
                      <m:t>𝑗</m:t>
                    </m:r>
                  </m:oMath>
                </a14:m>
                <a:r>
                  <a:rPr lang="en-US" sz="2800" dirty="0"/>
                  <a:t> (over the training set).</a:t>
                </a:r>
              </a:p>
              <a:p>
                <a:endParaRPr lang="en-US" sz="2800" dirty="0"/>
              </a:p>
              <a:p>
                <a:pPr marL="457200" indent="-457200">
                  <a:buFont typeface="Arial" panose="020B0604020202020204" pitchFamily="34" charset="0"/>
                  <a:buChar char="•"/>
                </a:pPr>
                <a:r>
                  <a:rPr lang="en-US" sz="2800" dirty="0"/>
                  <a:t>We would like to force the constraint:	</a:t>
                </a:r>
                <a:endParaRPr lang="he-IL" sz="2800" dirty="0"/>
              </a:p>
              <a:p>
                <a:pPr/>
                <a14:m>
                  <m:oMathPara xmlns:m="http://schemas.openxmlformats.org/officeDocument/2006/math">
                    <m:oMathParaPr>
                      <m:jc m:val="centerGroup"/>
                    </m:oMathParaPr>
                    <m:oMath xmlns:m="http://schemas.openxmlformats.org/officeDocument/2006/math">
                      <m:sSub>
                        <m:sSubPr>
                          <m:ctrlPr>
                            <a:rPr lang="he-IL" sz="2800" i="1" dirty="0">
                              <a:latin typeface="Cambria Math" panose="02040503050406030204" pitchFamily="18" charset="0"/>
                            </a:rPr>
                          </m:ctrlPr>
                        </m:sSubPr>
                        <m:e>
                          <m:acc>
                            <m:accPr>
                              <m:chr m:val="̂"/>
                              <m:ctrlPr>
                                <a:rPr lang="he-IL" sz="2800" i="1" dirty="0">
                                  <a:latin typeface="Cambria Math" panose="02040503050406030204" pitchFamily="18" charset="0"/>
                                </a:rPr>
                              </m:ctrlPr>
                            </m:accPr>
                            <m:e>
                              <m:r>
                                <a:rPr lang="he-IL" sz="2800" i="1" dirty="0">
                                  <a:latin typeface="Cambria Math" panose="02040503050406030204" pitchFamily="18" charset="0"/>
                                </a:rPr>
                                <m:t>𝜌</m:t>
                              </m:r>
                            </m:e>
                          </m:acc>
                        </m:e>
                        <m:sub>
                          <m:r>
                            <a:rPr lang="he-IL" sz="2800" i="1" dirty="0">
                              <a:latin typeface="Cambria Math" panose="02040503050406030204" pitchFamily="18" charset="0"/>
                            </a:rPr>
                            <m:t>𝑗</m:t>
                          </m:r>
                        </m:sub>
                      </m:sSub>
                      <m:r>
                        <a:rPr lang="he-IL" sz="2800" dirty="0">
                          <a:latin typeface="Cambria Math" panose="02040503050406030204" pitchFamily="18" charset="0"/>
                        </a:rPr>
                        <m:t>=</m:t>
                      </m:r>
                      <m:r>
                        <a:rPr lang="he-IL" sz="2800" i="1" dirty="0">
                          <a:latin typeface="Cambria Math" panose="02040503050406030204" pitchFamily="18" charset="0"/>
                        </a:rPr>
                        <m:t>𝜌</m:t>
                      </m:r>
                    </m:oMath>
                  </m:oMathPara>
                </a14:m>
                <a:endParaRPr lang="he-IL" sz="2800" dirty="0"/>
              </a:p>
              <a:p>
                <a:r>
                  <a:rPr lang="he-IL" sz="2800" dirty="0"/>
                  <a:t>	</a:t>
                </a:r>
              </a:p>
              <a:p>
                <a:r>
                  <a:rPr lang="en-US" sz="2800" dirty="0"/>
                  <a:t>where </a:t>
                </a:r>
                <a14:m>
                  <m:oMath xmlns:m="http://schemas.openxmlformats.org/officeDocument/2006/math">
                    <m:r>
                      <a:rPr lang="he-IL" sz="2800" i="1" dirty="0">
                        <a:latin typeface="Cambria Math" panose="02040503050406030204" pitchFamily="18" charset="0"/>
                      </a:rPr>
                      <m:t>𝜌</m:t>
                    </m:r>
                  </m:oMath>
                </a14:m>
                <a:r>
                  <a:rPr lang="he-IL" sz="2800" dirty="0"/>
                  <a:t> </a:t>
                </a:r>
                <a:r>
                  <a:rPr lang="en-US" sz="2800" dirty="0"/>
                  <a:t>is a “sparsity parameter”, typically small. In other words, we want the average activation of each neuron </a:t>
                </a:r>
                <a14:m>
                  <m:oMath xmlns:m="http://schemas.openxmlformats.org/officeDocument/2006/math">
                    <m:r>
                      <a:rPr lang="en-US" sz="2800" i="1">
                        <a:latin typeface="Cambria Math" panose="02040503050406030204" pitchFamily="18" charset="0"/>
                      </a:rPr>
                      <m:t>𝑗</m:t>
                    </m:r>
                  </m:oMath>
                </a14:m>
                <a:r>
                  <a:rPr lang="en-US" sz="2800" dirty="0"/>
                  <a:t> to be close to </a:t>
                </a:r>
                <a14:m>
                  <m:oMath xmlns:m="http://schemas.openxmlformats.org/officeDocument/2006/math">
                    <m:r>
                      <a:rPr lang="he-IL" sz="2800" i="1" dirty="0">
                        <a:latin typeface="Cambria Math" panose="02040503050406030204" pitchFamily="18" charset="0"/>
                      </a:rPr>
                      <m:t>𝜌</m:t>
                    </m:r>
                  </m:oMath>
                </a14:m>
                <a:r>
                  <a:rPr lang="en-US" sz="2800" dirty="0"/>
                  <a:t>.</a:t>
                </a:r>
                <a:endParaRPr lang="he-IL" sz="2800" dirty="0"/>
              </a:p>
            </p:txBody>
          </p:sp>
        </mc:Choice>
        <mc:Fallback xmlns="">
          <p:sp>
            <p:nvSpPr>
              <p:cNvPr id="4" name="TextBox 3">
                <a:extLst>
                  <a:ext uri="{FF2B5EF4-FFF2-40B4-BE49-F238E27FC236}">
                    <a16:creationId xmlns:a16="http://schemas.microsoft.com/office/drawing/2014/main" id="{F4AF748A-9D27-4494-A55E-4FDC928BCAC8}"/>
                  </a:ext>
                </a:extLst>
              </p:cNvPr>
              <p:cNvSpPr txBox="1">
                <a:spLocks noRot="1" noChangeAspect="1" noMove="1" noResize="1" noEditPoints="1" noAdjustHandles="1" noChangeArrowheads="1" noChangeShapeType="1" noTextEdit="1"/>
              </p:cNvSpPr>
              <p:nvPr/>
            </p:nvSpPr>
            <p:spPr>
              <a:xfrm>
                <a:off x="529389" y="1672677"/>
                <a:ext cx="11047418" cy="4901726"/>
              </a:xfrm>
              <a:prstGeom prst="rect">
                <a:avLst/>
              </a:prstGeom>
              <a:blipFill>
                <a:blip r:embed="rId2"/>
                <a:stretch>
                  <a:fillRect l="-1148" t="-22798" r="-459" b="-1295"/>
                </a:stretch>
              </a:blipFill>
            </p:spPr>
            <p:txBody>
              <a:bodyPr/>
              <a:lstStyle/>
              <a:p>
                <a:r>
                  <a:rPr lang="en-US">
                    <a:noFill/>
                  </a:rPr>
                  <a:t> </a:t>
                </a:r>
              </a:p>
            </p:txBody>
          </p:sp>
        </mc:Fallback>
      </mc:AlternateContent>
      <p:sp>
        <p:nvSpPr>
          <p:cNvPr id="7" name="Title 1">
            <a:extLst>
              <a:ext uri="{FF2B5EF4-FFF2-40B4-BE49-F238E27FC236}">
                <a16:creationId xmlns:a16="http://schemas.microsoft.com/office/drawing/2014/main" id="{BFC6BCB0-B27D-964F-BD91-A6FF466FF77A}"/>
              </a:ext>
            </a:extLst>
          </p:cNvPr>
          <p:cNvSpPr>
            <a:spLocks noGrp="1"/>
          </p:cNvSpPr>
          <p:nvPr>
            <p:ph type="title"/>
          </p:nvPr>
        </p:nvSpPr>
        <p:spPr>
          <a:xfrm>
            <a:off x="838200" y="365125"/>
            <a:ext cx="10515600" cy="996347"/>
          </a:xfrm>
        </p:spPr>
        <p:txBody>
          <a:bodyPr/>
          <a:lstStyle/>
          <a:p>
            <a:pPr algn="ctr"/>
            <a:r>
              <a:rPr lang="en-US" dirty="0">
                <a:latin typeface="Arial" panose="020B0604020202020204" pitchFamily="34" charset="0"/>
                <a:cs typeface="Arial" panose="020B0604020202020204" pitchFamily="34" charset="0"/>
              </a:rPr>
              <a:t>Sparsely Regulated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47842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endParaRPr lang="en-US" dirty="0"/>
          </a:p>
          <a:p>
            <a:pPr algn="l" rtl="0"/>
            <a:endParaRPr lang="en-US" dirty="0"/>
          </a:p>
          <a:p>
            <a:pPr algn="l" rtl="0"/>
            <a:endParaRPr lang="he-IL"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F4AF748A-9D27-4494-A55E-4FDC928BCAC8}"/>
                  </a:ext>
                </a:extLst>
              </p:cNvPr>
              <p:cNvSpPr txBox="1"/>
              <p:nvPr/>
            </p:nvSpPr>
            <p:spPr>
              <a:xfrm>
                <a:off x="914400" y="1647075"/>
                <a:ext cx="10241280" cy="4225003"/>
              </a:xfrm>
              <a:prstGeom prst="rect">
                <a:avLst/>
              </a:prstGeom>
              <a:noFill/>
            </p:spPr>
            <p:txBody>
              <a:bodyPr wrap="square" rtlCol="1">
                <a:spAutoFit/>
              </a:bodyPr>
              <a:lstStyle/>
              <a:p>
                <a:pPr marL="457200" indent="-457200">
                  <a:buFont typeface="Arial" panose="020B0604020202020204" pitchFamily="34" charset="0"/>
                  <a:buChar char="•"/>
                </a:pPr>
                <a:r>
                  <a:rPr lang="en-US" sz="3200" dirty="0"/>
                  <a:t>We need to penalize </a:t>
                </a:r>
                <a14:m>
                  <m:oMath xmlns:m="http://schemas.openxmlformats.org/officeDocument/2006/math">
                    <m:sSub>
                      <m:sSubPr>
                        <m:ctrlPr>
                          <a:rPr lang="en-US" sz="3200" i="1" smtClean="0">
                            <a:latin typeface="Cambria Math" panose="02040503050406030204" pitchFamily="18" charset="0"/>
                          </a:rPr>
                        </m:ctrlPr>
                      </m:sSubPr>
                      <m:e>
                        <m:acc>
                          <m:accPr>
                            <m:chr m:val="̂"/>
                            <m:ctrlPr>
                              <a:rPr lang="en-US" sz="3200" i="1" smtClean="0">
                                <a:latin typeface="Cambria Math" panose="02040503050406030204" pitchFamily="18" charset="0"/>
                              </a:rPr>
                            </m:ctrlPr>
                          </m:accPr>
                          <m:e>
                            <m:r>
                              <a:rPr lang="en-US" sz="3200" i="1" smtClean="0">
                                <a:latin typeface="Cambria Math" panose="02040503050406030204" pitchFamily="18" charset="0"/>
                              </a:rPr>
                              <m:t>𝜌</m:t>
                            </m:r>
                          </m:e>
                        </m:acc>
                      </m:e>
                      <m:sub>
                        <m:r>
                          <a:rPr lang="en-US" sz="3200" i="1" smtClean="0">
                            <a:latin typeface="Cambria Math" panose="02040503050406030204" pitchFamily="18" charset="0"/>
                          </a:rPr>
                          <m:t>𝑗</m:t>
                        </m:r>
                      </m:sub>
                    </m:sSub>
                  </m:oMath>
                </a14:m>
                <a:r>
                  <a:rPr lang="en-US" sz="3200" dirty="0"/>
                  <a:t> for deviating from </a:t>
                </a:r>
                <a14:m>
                  <m:oMath xmlns:m="http://schemas.openxmlformats.org/officeDocument/2006/math">
                    <m:r>
                      <a:rPr lang="he-IL" sz="3200" i="1" dirty="0" smtClean="0">
                        <a:latin typeface="Cambria Math" panose="02040503050406030204" pitchFamily="18" charset="0"/>
                      </a:rPr>
                      <m:t>𝜌</m:t>
                    </m:r>
                  </m:oMath>
                </a14:m>
                <a:r>
                  <a:rPr lang="en-US" sz="3200" dirty="0"/>
                  <a:t>.</a:t>
                </a:r>
              </a:p>
              <a:p>
                <a:pPr marL="457200" indent="-457200">
                  <a:buFont typeface="Arial" panose="020B0604020202020204" pitchFamily="34" charset="0"/>
                  <a:buChar char="•"/>
                </a:pPr>
                <a:r>
                  <a:rPr lang="en-US" sz="3200" dirty="0"/>
                  <a:t>Many choices of the penalty term will give reasonable results.</a:t>
                </a:r>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r>
                  <a:rPr lang="en-US" sz="3200" dirty="0"/>
                  <a:t>For example:</a:t>
                </a:r>
                <a:r>
                  <a:rPr lang="he-IL" sz="3200" dirty="0"/>
                  <a:t>			</a:t>
                </a:r>
                <a14:m>
                  <m:oMath xmlns:m="http://schemas.openxmlformats.org/officeDocument/2006/math">
                    <m:nary>
                      <m:naryPr>
                        <m:chr m:val="∑"/>
                        <m:limLoc m:val="undOvr"/>
                        <m:grow m:val="on"/>
                        <m:ctrlPr>
                          <a:rPr lang="he-IL" sz="3200" i="1" dirty="0" smtClean="0">
                            <a:latin typeface="Cambria Math" panose="02040503050406030204" pitchFamily="18" charset="0"/>
                          </a:rPr>
                        </m:ctrlPr>
                      </m:naryPr>
                      <m:sub>
                        <m:r>
                          <a:rPr lang="he-IL" sz="3200" i="1" dirty="0">
                            <a:latin typeface="Cambria Math" panose="02040503050406030204" pitchFamily="18" charset="0"/>
                          </a:rPr>
                          <m:t>𝑗</m:t>
                        </m:r>
                        <m:r>
                          <a:rPr lang="he-IL" sz="3200" i="0" dirty="0">
                            <a:latin typeface="Cambria Math" panose="02040503050406030204" pitchFamily="18" charset="0"/>
                          </a:rPr>
                          <m:t>=</m:t>
                        </m:r>
                        <m:r>
                          <a:rPr lang="he-IL" sz="3200" i="0" dirty="0">
                            <a:latin typeface="Cambria Math" panose="02040503050406030204" pitchFamily="18" charset="0"/>
                          </a:rPr>
                          <m:t>1</m:t>
                        </m:r>
                      </m:sub>
                      <m:sup>
                        <m:r>
                          <a:rPr lang="en-US" sz="3200" b="0" i="1" dirty="0" smtClean="0">
                            <a:latin typeface="Cambria Math" panose="02040503050406030204" pitchFamily="18" charset="0"/>
                          </a:rPr>
                          <m:t>𝐵𝑛</m:t>
                        </m:r>
                      </m:sup>
                      <m:e>
                        <m:r>
                          <a:rPr lang="en-US" sz="3200" b="0" i="1" dirty="0" smtClean="0">
                            <a:latin typeface="Cambria Math" panose="02040503050406030204" pitchFamily="18" charset="0"/>
                          </a:rPr>
                          <m:t>𝐾</m:t>
                        </m:r>
                        <m:r>
                          <a:rPr lang="he-IL" sz="3200" i="1" dirty="0">
                            <a:latin typeface="Cambria Math" panose="02040503050406030204" pitchFamily="18" charset="0"/>
                          </a:rPr>
                          <m:t>𝐿</m:t>
                        </m:r>
                        <m:d>
                          <m:dPr>
                            <m:ctrlPr>
                              <a:rPr lang="he-IL" sz="3200" i="1" dirty="0">
                                <a:latin typeface="Cambria Math" panose="02040503050406030204" pitchFamily="18" charset="0"/>
                              </a:rPr>
                            </m:ctrlPr>
                          </m:dPr>
                          <m:e>
                            <m:d>
                              <m:dPr>
                                <m:begChr m:val=""/>
                                <m:endChr m:val="|"/>
                                <m:ctrlPr>
                                  <a:rPr lang="he-IL" sz="3200" i="1" dirty="0">
                                    <a:latin typeface="Cambria Math" panose="02040503050406030204" pitchFamily="18" charset="0"/>
                                  </a:rPr>
                                </m:ctrlPr>
                              </m:dPr>
                              <m:e>
                                <m:r>
                                  <a:rPr lang="he-IL" sz="3200" i="1" dirty="0">
                                    <a:latin typeface="Cambria Math" panose="02040503050406030204" pitchFamily="18" charset="0"/>
                                  </a:rPr>
                                  <m:t>𝜌</m:t>
                                </m:r>
                              </m:e>
                            </m:d>
                            <m:sSub>
                              <m:sSubPr>
                                <m:ctrlPr>
                                  <a:rPr lang="he-IL" sz="3200" i="1" dirty="0">
                                    <a:latin typeface="Cambria Math" panose="02040503050406030204" pitchFamily="18" charset="0"/>
                                  </a:rPr>
                                </m:ctrlPr>
                              </m:sSubPr>
                              <m:e>
                                <m:acc>
                                  <m:accPr>
                                    <m:chr m:val="̂"/>
                                    <m:ctrlPr>
                                      <a:rPr lang="he-IL" sz="3200" i="1" dirty="0">
                                        <a:latin typeface="Cambria Math" panose="02040503050406030204" pitchFamily="18" charset="0"/>
                                      </a:rPr>
                                    </m:ctrlPr>
                                  </m:accPr>
                                  <m:e>
                                    <m:r>
                                      <a:rPr lang="he-IL" sz="3200" i="1" dirty="0">
                                        <a:latin typeface="Cambria Math" panose="02040503050406030204" pitchFamily="18" charset="0"/>
                                      </a:rPr>
                                      <m:t>𝜌</m:t>
                                    </m:r>
                                  </m:e>
                                </m:acc>
                              </m:e>
                              <m:sub>
                                <m:r>
                                  <a:rPr lang="he-IL" sz="3200" i="1" dirty="0">
                                    <a:latin typeface="Cambria Math" panose="02040503050406030204" pitchFamily="18" charset="0"/>
                                  </a:rPr>
                                  <m:t>𝑗</m:t>
                                </m:r>
                              </m:sub>
                            </m:sSub>
                          </m:e>
                        </m:d>
                      </m:e>
                    </m:nary>
                  </m:oMath>
                </a14:m>
                <a:r>
                  <a:rPr lang="he-IL" sz="3200" dirty="0"/>
                  <a:t>     </a:t>
                </a:r>
                <a:r>
                  <a:rPr lang="en-US" sz="3200" dirty="0"/>
                  <a:t>    </a:t>
                </a:r>
              </a:p>
              <a:p>
                <a:endParaRPr lang="en-US" sz="3200" dirty="0"/>
              </a:p>
              <a:p>
                <a:r>
                  <a:rPr lang="en-US" sz="3200" dirty="0"/>
                  <a:t>    where </a:t>
                </a:r>
                <a14:m>
                  <m:oMath xmlns:m="http://schemas.openxmlformats.org/officeDocument/2006/math">
                    <m:r>
                      <a:rPr lang="en-US" sz="3200" i="1" dirty="0">
                        <a:latin typeface="Cambria Math" panose="02040503050406030204" pitchFamily="18" charset="0"/>
                      </a:rPr>
                      <m:t>𝐾</m:t>
                    </m:r>
                    <m:r>
                      <a:rPr lang="he-IL" sz="3200" i="1" dirty="0">
                        <a:latin typeface="Cambria Math" panose="02040503050406030204" pitchFamily="18" charset="0"/>
                      </a:rPr>
                      <m:t>𝐿</m:t>
                    </m:r>
                    <m:d>
                      <m:dPr>
                        <m:ctrlPr>
                          <a:rPr lang="he-IL" sz="3200" i="1" dirty="0">
                            <a:latin typeface="Cambria Math" panose="02040503050406030204" pitchFamily="18" charset="0"/>
                          </a:rPr>
                        </m:ctrlPr>
                      </m:dPr>
                      <m:e>
                        <m:d>
                          <m:dPr>
                            <m:begChr m:val=""/>
                            <m:endChr m:val="|"/>
                            <m:ctrlPr>
                              <a:rPr lang="he-IL" sz="3200" i="1" dirty="0">
                                <a:latin typeface="Cambria Math" panose="02040503050406030204" pitchFamily="18" charset="0"/>
                              </a:rPr>
                            </m:ctrlPr>
                          </m:dPr>
                          <m:e>
                            <m:r>
                              <a:rPr lang="he-IL" sz="3200" i="1" dirty="0">
                                <a:latin typeface="Cambria Math" panose="02040503050406030204" pitchFamily="18" charset="0"/>
                              </a:rPr>
                              <m:t>𝜌</m:t>
                            </m:r>
                          </m:e>
                        </m:d>
                        <m:sSub>
                          <m:sSubPr>
                            <m:ctrlPr>
                              <a:rPr lang="he-IL" sz="3200" i="1" dirty="0">
                                <a:latin typeface="Cambria Math" panose="02040503050406030204" pitchFamily="18" charset="0"/>
                              </a:rPr>
                            </m:ctrlPr>
                          </m:sSubPr>
                          <m:e>
                            <m:acc>
                              <m:accPr>
                                <m:chr m:val="̂"/>
                                <m:ctrlPr>
                                  <a:rPr lang="he-IL" sz="3200" i="1" dirty="0">
                                    <a:latin typeface="Cambria Math" panose="02040503050406030204" pitchFamily="18" charset="0"/>
                                  </a:rPr>
                                </m:ctrlPr>
                              </m:accPr>
                              <m:e>
                                <m:r>
                                  <a:rPr lang="he-IL" sz="3200" i="1" dirty="0">
                                    <a:latin typeface="Cambria Math" panose="02040503050406030204" pitchFamily="18" charset="0"/>
                                  </a:rPr>
                                  <m:t>𝜌</m:t>
                                </m:r>
                              </m:e>
                            </m:acc>
                          </m:e>
                          <m:sub>
                            <m:r>
                              <a:rPr lang="he-IL" sz="3200" i="1" dirty="0">
                                <a:latin typeface="Cambria Math" panose="02040503050406030204" pitchFamily="18" charset="0"/>
                              </a:rPr>
                              <m:t>𝑗</m:t>
                            </m:r>
                          </m:sub>
                        </m:sSub>
                      </m:e>
                    </m:d>
                  </m:oMath>
                </a14:m>
                <a:r>
                  <a:rPr lang="he-IL" sz="3200" dirty="0"/>
                  <a:t> </a:t>
                </a:r>
                <a:r>
                  <a:rPr lang="en-US" sz="3200" dirty="0"/>
                  <a:t>is a Kullback-Leibler divergence function.</a:t>
                </a:r>
              </a:p>
            </p:txBody>
          </p:sp>
        </mc:Choice>
        <mc:Fallback xmlns="">
          <p:sp>
            <p:nvSpPr>
              <p:cNvPr id="4" name="TextBox 3">
                <a:extLst>
                  <a:ext uri="{FF2B5EF4-FFF2-40B4-BE49-F238E27FC236}">
                    <a16:creationId xmlns:a16="http://schemas.microsoft.com/office/drawing/2014/main" id="{F4AF748A-9D27-4494-A55E-4FDC928BCAC8}"/>
                  </a:ext>
                </a:extLst>
              </p:cNvPr>
              <p:cNvSpPr txBox="1">
                <a:spLocks noRot="1" noChangeAspect="1" noMove="1" noResize="1" noEditPoints="1" noAdjustHandles="1" noChangeArrowheads="1" noChangeShapeType="1" noTextEdit="1"/>
              </p:cNvSpPr>
              <p:nvPr/>
            </p:nvSpPr>
            <p:spPr>
              <a:xfrm>
                <a:off x="914400" y="1647075"/>
                <a:ext cx="10241280" cy="4225003"/>
              </a:xfrm>
              <a:prstGeom prst="rect">
                <a:avLst/>
              </a:prstGeom>
              <a:blipFill>
                <a:blip r:embed="rId2"/>
                <a:stretch>
                  <a:fillRect l="-1489" t="-1802" r="-248" b="-34535"/>
                </a:stretch>
              </a:blipFill>
            </p:spPr>
            <p:txBody>
              <a:bodyPr/>
              <a:lstStyle/>
              <a:p>
                <a:r>
                  <a:rPr lang="ro-RO">
                    <a:noFill/>
                  </a:rPr>
                  <a:t> </a:t>
                </a:r>
              </a:p>
            </p:txBody>
          </p:sp>
        </mc:Fallback>
      </mc:AlternateContent>
      <p:sp>
        <p:nvSpPr>
          <p:cNvPr id="7" name="Title 1">
            <a:extLst>
              <a:ext uri="{FF2B5EF4-FFF2-40B4-BE49-F238E27FC236}">
                <a16:creationId xmlns:a16="http://schemas.microsoft.com/office/drawing/2014/main" id="{1551A976-509D-804F-9978-E9AEEEAC3069}"/>
              </a:ext>
            </a:extLst>
          </p:cNvPr>
          <p:cNvSpPr>
            <a:spLocks noGrp="1"/>
          </p:cNvSpPr>
          <p:nvPr>
            <p:ph type="title"/>
          </p:nvPr>
        </p:nvSpPr>
        <p:spPr>
          <a:xfrm>
            <a:off x="838200" y="365125"/>
            <a:ext cx="10515600" cy="996347"/>
          </a:xfrm>
        </p:spPr>
        <p:txBody>
          <a:bodyPr/>
          <a:lstStyle/>
          <a:p>
            <a:pPr algn="ctr"/>
            <a:r>
              <a:rPr lang="en-US" dirty="0">
                <a:latin typeface="Arial" panose="020B0604020202020204" pitchFamily="34" charset="0"/>
                <a:cs typeface="Arial" panose="020B0604020202020204" pitchFamily="34" charset="0"/>
              </a:rPr>
              <a:t>Sparsely Regulated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129319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endParaRPr lang="en-US" dirty="0"/>
          </a:p>
          <a:p>
            <a:pPr algn="l" rtl="0"/>
            <a:endParaRPr lang="en-US" dirty="0"/>
          </a:p>
          <a:p>
            <a:pPr algn="l" rtl="0"/>
            <a:endParaRPr lang="he-IL" dirty="0"/>
          </a:p>
        </p:txBody>
      </p:sp>
      <p:grpSp>
        <p:nvGrpSpPr>
          <p:cNvPr id="7" name="Group 6">
            <a:extLst>
              <a:ext uri="{FF2B5EF4-FFF2-40B4-BE49-F238E27FC236}">
                <a16:creationId xmlns:a16="http://schemas.microsoft.com/office/drawing/2014/main" id="{2ADB6493-003B-427E-96D2-AAF9F9FDFD2B}"/>
              </a:ext>
            </a:extLst>
          </p:cNvPr>
          <p:cNvGrpSpPr/>
          <p:nvPr/>
        </p:nvGrpSpPr>
        <p:grpSpPr>
          <a:xfrm>
            <a:off x="6227340" y="1845734"/>
            <a:ext cx="5916152" cy="4646387"/>
            <a:chOff x="7543800" y="2030135"/>
            <a:chExt cx="3898232" cy="3558897"/>
          </a:xfrm>
        </p:grpSpPr>
        <p:pic>
          <p:nvPicPr>
            <p:cNvPr id="5" name="Picture 4">
              <a:extLst>
                <a:ext uri="{FF2B5EF4-FFF2-40B4-BE49-F238E27FC236}">
                  <a16:creationId xmlns:a16="http://schemas.microsoft.com/office/drawing/2014/main" id="{D744A80E-B285-4BE5-A2C8-8678BD74BA3B}"/>
                </a:ext>
              </a:extLst>
            </p:cNvPr>
            <p:cNvPicPr>
              <a:picLocks noChangeAspect="1"/>
            </p:cNvPicPr>
            <p:nvPr/>
          </p:nvPicPr>
          <p:blipFill rotWithShape="1">
            <a:blip r:embed="rId2"/>
            <a:srcRect l="8581" t="5516" r="11221" b="3514"/>
            <a:stretch/>
          </p:blipFill>
          <p:spPr>
            <a:xfrm>
              <a:off x="7543800" y="2030135"/>
              <a:ext cx="3898232" cy="3119381"/>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97DBF314-1C9A-4125-90FC-506EC1AC3844}"/>
                    </a:ext>
                  </a:extLst>
                </p:cNvPr>
                <p:cNvSpPr txBox="1"/>
                <p:nvPr/>
              </p:nvSpPr>
              <p:spPr>
                <a:xfrm>
                  <a:off x="9105900" y="5219700"/>
                  <a:ext cx="1054100" cy="369332"/>
                </a:xfrm>
                <a:prstGeom prst="rect">
                  <a:avLst/>
                </a:prstGeom>
                <a:noFill/>
              </p:spPr>
              <p:txBody>
                <a:bodyPr wrap="square" rtlCol="1">
                  <a:spAutoFit/>
                </a:bodyPr>
                <a:lstStyle/>
                <a:p>
                  <a:pPr/>
                  <a14:m>
                    <m:oMathPara xmlns:m="http://schemas.openxmlformats.org/officeDocument/2006/math">
                      <m:oMathParaPr>
                        <m:jc m:val="centerGroup"/>
                      </m:oMathParaPr>
                      <m:oMath xmlns:m="http://schemas.openxmlformats.org/officeDocument/2006/math">
                        <m:r>
                          <a:rPr lang="he-IL" i="1" dirty="0" smtClean="0">
                            <a:latin typeface="Cambria Math" panose="02040503050406030204" pitchFamily="18" charset="0"/>
                          </a:rPr>
                          <m:t>𝜌</m:t>
                        </m:r>
                        <m:r>
                          <a:rPr lang="he-IL" i="0" dirty="0">
                            <a:latin typeface="Cambria Math" panose="02040503050406030204" pitchFamily="18" charset="0"/>
                          </a:rPr>
                          <m:t>=</m:t>
                        </m:r>
                        <m:r>
                          <a:rPr lang="he-IL" i="0" dirty="0">
                            <a:latin typeface="Cambria Math" panose="02040503050406030204" pitchFamily="18" charset="0"/>
                          </a:rPr>
                          <m:t>0</m:t>
                        </m:r>
                        <m:r>
                          <a:rPr lang="he-IL" i="0" dirty="0">
                            <a:latin typeface="Cambria Math" panose="02040503050406030204" pitchFamily="18" charset="0"/>
                          </a:rPr>
                          <m:t>.</m:t>
                        </m:r>
                        <m:r>
                          <a:rPr lang="he-IL" i="0" dirty="0">
                            <a:latin typeface="Cambria Math" panose="02040503050406030204" pitchFamily="18" charset="0"/>
                          </a:rPr>
                          <m:t>2</m:t>
                        </m:r>
                      </m:oMath>
                    </m:oMathPara>
                  </a14:m>
                  <a:endParaRPr lang="he-IL" dirty="0"/>
                </a:p>
              </p:txBody>
            </p:sp>
          </mc:Choice>
          <mc:Fallback xmlns="">
            <p:sp>
              <p:nvSpPr>
                <p:cNvPr id="6" name="TextBox 5">
                  <a:extLst>
                    <a:ext uri="{FF2B5EF4-FFF2-40B4-BE49-F238E27FC236}">
                      <a16:creationId xmlns:a16="http://schemas.microsoft.com/office/drawing/2014/main" id="{97DBF314-1C9A-4125-90FC-506EC1AC3844}"/>
                    </a:ext>
                  </a:extLst>
                </p:cNvPr>
                <p:cNvSpPr txBox="1">
                  <a:spLocks noRot="1" noChangeAspect="1" noMove="1" noResize="1" noEditPoints="1" noAdjustHandles="1" noChangeArrowheads="1" noChangeShapeType="1" noTextEdit="1"/>
                </p:cNvSpPr>
                <p:nvPr/>
              </p:nvSpPr>
              <p:spPr>
                <a:xfrm>
                  <a:off x="9105900" y="5219700"/>
                  <a:ext cx="1054100" cy="369332"/>
                </a:xfrm>
                <a:prstGeom prst="rect">
                  <a:avLst/>
                </a:prstGeom>
                <a:blipFill>
                  <a:blip r:embed="rId4"/>
                  <a:stretch>
                    <a:fillRect b="-3333"/>
                  </a:stretch>
                </a:blipFill>
              </p:spPr>
              <p:txBody>
                <a:bodyPr/>
                <a:lstStyle/>
                <a:p>
                  <a:r>
                    <a:rPr lang="he-IL">
                      <a:noFill/>
                    </a:rPr>
                    <a:t> </a:t>
                  </a:r>
                </a:p>
              </p:txBody>
            </p:sp>
          </mc:Fallback>
        </mc:AlternateContent>
      </p:gr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2699D2E3-BBD3-4EA1-B559-A15BD7CFCF5D}"/>
                  </a:ext>
                </a:extLst>
              </p:cNvPr>
              <p:cNvSpPr txBox="1"/>
              <p:nvPr/>
            </p:nvSpPr>
            <p:spPr>
              <a:xfrm>
                <a:off x="222422" y="1467564"/>
                <a:ext cx="5647037" cy="4897623"/>
              </a:xfrm>
              <a:prstGeom prst="rect">
                <a:avLst/>
              </a:prstGeom>
              <a:noFill/>
            </p:spPr>
            <p:txBody>
              <a:bodyPr wrap="square" rtlCol="1">
                <a:spAutoFit/>
              </a:bodyPr>
              <a:lstStyle/>
              <a:p>
                <a:endParaRPr lang="en-US" sz="2800" dirty="0"/>
              </a:p>
              <a:p>
                <a:r>
                  <a:rPr lang="en-US" sz="2800" dirty="0"/>
                  <a:t>A reminder:</a:t>
                </a:r>
              </a:p>
              <a:p>
                <a:pPr marL="457200" indent="-457200">
                  <a:buFont typeface="Arial" panose="020B0604020202020204" pitchFamily="34" charset="0"/>
                  <a:buChar char="•"/>
                </a:pPr>
                <a:r>
                  <a:rPr lang="en-US" sz="2800" dirty="0"/>
                  <a:t>KL is a standard function for measuring how different two distributions are, which has the properties: </a:t>
                </a:r>
              </a:p>
              <a:p>
                <a:pPr marL="742950" lvl="1" indent="-285750">
                  <a:buFontTx/>
                  <a:buChar char="-"/>
                </a:pPr>
                <a:endParaRPr lang="en-US" sz="2800" dirty="0"/>
              </a:p>
              <a:p>
                <a:pPr lvl="1"/>
                <a:r>
                  <a:rPr lang="en-US" sz="2800" dirty="0"/>
                  <a:t>		 </a:t>
                </a:r>
                <a14:m>
                  <m:oMath xmlns:m="http://schemas.openxmlformats.org/officeDocument/2006/math">
                    <m:r>
                      <a:rPr lang="en-US" sz="2800" i="1" dirty="0">
                        <a:latin typeface="Cambria Math" panose="02040503050406030204" pitchFamily="18" charset="0"/>
                      </a:rPr>
                      <m:t>𝐾</m:t>
                    </m:r>
                    <m:r>
                      <a:rPr lang="he-IL" sz="2800" i="1" dirty="0">
                        <a:latin typeface="Cambria Math" panose="02040503050406030204" pitchFamily="18" charset="0"/>
                      </a:rPr>
                      <m:t>𝐿</m:t>
                    </m:r>
                    <m:d>
                      <m:dPr>
                        <m:ctrlPr>
                          <a:rPr lang="he-IL" sz="2800" i="1" dirty="0">
                            <a:latin typeface="Cambria Math" panose="02040503050406030204" pitchFamily="18" charset="0"/>
                          </a:rPr>
                        </m:ctrlPr>
                      </m:dPr>
                      <m:e>
                        <m:d>
                          <m:dPr>
                            <m:begChr m:val=""/>
                            <m:endChr m:val="|"/>
                            <m:ctrlPr>
                              <a:rPr lang="he-IL" sz="2800" i="1" dirty="0">
                                <a:latin typeface="Cambria Math" panose="02040503050406030204" pitchFamily="18" charset="0"/>
                              </a:rPr>
                            </m:ctrlPr>
                          </m:dPr>
                          <m:e>
                            <m:r>
                              <a:rPr lang="he-IL" sz="2800" i="1" dirty="0">
                                <a:latin typeface="Cambria Math" panose="02040503050406030204" pitchFamily="18" charset="0"/>
                              </a:rPr>
                              <m:t>𝜌</m:t>
                            </m:r>
                          </m:e>
                        </m:d>
                        <m:sSub>
                          <m:sSubPr>
                            <m:ctrlPr>
                              <a:rPr lang="he-IL" sz="2800" i="1" dirty="0">
                                <a:latin typeface="Cambria Math" panose="02040503050406030204" pitchFamily="18" charset="0"/>
                              </a:rPr>
                            </m:ctrlPr>
                          </m:sSubPr>
                          <m:e>
                            <m:acc>
                              <m:accPr>
                                <m:chr m:val="̂"/>
                                <m:ctrlPr>
                                  <a:rPr lang="he-IL" sz="2800" i="1" dirty="0">
                                    <a:latin typeface="Cambria Math" panose="02040503050406030204" pitchFamily="18" charset="0"/>
                                  </a:rPr>
                                </m:ctrlPr>
                              </m:accPr>
                              <m:e>
                                <m:r>
                                  <a:rPr lang="he-IL" sz="2800" i="1" dirty="0">
                                    <a:latin typeface="Cambria Math" panose="02040503050406030204" pitchFamily="18" charset="0"/>
                                  </a:rPr>
                                  <m:t>𝜌</m:t>
                                </m:r>
                              </m:e>
                            </m:acc>
                          </m:e>
                          <m:sub>
                            <m:r>
                              <a:rPr lang="he-IL" sz="2800" i="1" dirty="0">
                                <a:latin typeface="Cambria Math" panose="02040503050406030204" pitchFamily="18" charset="0"/>
                              </a:rPr>
                              <m:t>𝑗</m:t>
                            </m:r>
                          </m:sub>
                        </m:sSub>
                      </m:e>
                    </m:d>
                  </m:oMath>
                </a14:m>
                <a:r>
                  <a:rPr lang="en-US" sz="2800" dirty="0"/>
                  <a:t> = 0 if </a:t>
                </a:r>
                <a14:m>
                  <m:oMath xmlns:m="http://schemas.openxmlformats.org/officeDocument/2006/math">
                    <m:sSub>
                      <m:sSubPr>
                        <m:ctrlPr>
                          <a:rPr lang="en-US" sz="2800" i="1" dirty="0">
                            <a:latin typeface="Cambria Math" panose="02040503050406030204" pitchFamily="18" charset="0"/>
                          </a:rPr>
                        </m:ctrlPr>
                      </m:sSubPr>
                      <m:e>
                        <m:acc>
                          <m:accPr>
                            <m:chr m:val="̂"/>
                            <m:ctrlPr>
                              <a:rPr lang="en-US" sz="2800" i="1" dirty="0">
                                <a:latin typeface="Cambria Math" panose="02040503050406030204" pitchFamily="18" charset="0"/>
                              </a:rPr>
                            </m:ctrlPr>
                          </m:accPr>
                          <m:e>
                            <m:r>
                              <a:rPr lang="en-US" sz="2800" i="1" dirty="0">
                                <a:latin typeface="Cambria Math" panose="02040503050406030204" pitchFamily="18" charset="0"/>
                              </a:rPr>
                              <m:t>𝜌</m:t>
                            </m:r>
                          </m:e>
                        </m:acc>
                      </m:e>
                      <m:sub>
                        <m:r>
                          <a:rPr lang="en-US" sz="2800" i="1" dirty="0">
                            <a:latin typeface="Cambria Math" panose="02040503050406030204" pitchFamily="18" charset="0"/>
                          </a:rPr>
                          <m:t>𝑗</m:t>
                        </m:r>
                      </m:sub>
                    </m:sSub>
                    <m:r>
                      <a:rPr lang="en-US" sz="2800" dirty="0">
                        <a:latin typeface="Cambria Math" panose="02040503050406030204" pitchFamily="18" charset="0"/>
                      </a:rPr>
                      <m:t>=</m:t>
                    </m:r>
                    <m:r>
                      <a:rPr lang="en-US" sz="2800" i="1" dirty="0">
                        <a:latin typeface="Cambria Math" panose="02040503050406030204" pitchFamily="18" charset="0"/>
                      </a:rPr>
                      <m:t>𝜌</m:t>
                    </m:r>
                  </m:oMath>
                </a14:m>
                <a:endParaRPr lang="en-US" sz="2800" dirty="0"/>
              </a:p>
              <a:p>
                <a:pPr lvl="1"/>
                <a:endParaRPr lang="en-US" sz="2800" dirty="0"/>
              </a:p>
              <a:p>
                <a:pPr lvl="1"/>
                <a:r>
                  <a:rPr lang="en-US" sz="2800" dirty="0"/>
                  <a:t>otherwise it is increased monotonically.</a:t>
                </a:r>
              </a:p>
            </p:txBody>
          </p:sp>
        </mc:Choice>
        <mc:Fallback xmlns="">
          <p:sp>
            <p:nvSpPr>
              <p:cNvPr id="8" name="TextBox 7">
                <a:extLst>
                  <a:ext uri="{FF2B5EF4-FFF2-40B4-BE49-F238E27FC236}">
                    <a16:creationId xmlns:a16="http://schemas.microsoft.com/office/drawing/2014/main" id="{2699D2E3-BBD3-4EA1-B559-A15BD7CFCF5D}"/>
                  </a:ext>
                </a:extLst>
              </p:cNvPr>
              <p:cNvSpPr txBox="1">
                <a:spLocks noRot="1" noChangeAspect="1" noMove="1" noResize="1" noEditPoints="1" noAdjustHandles="1" noChangeArrowheads="1" noChangeShapeType="1" noTextEdit="1"/>
              </p:cNvSpPr>
              <p:nvPr/>
            </p:nvSpPr>
            <p:spPr>
              <a:xfrm>
                <a:off x="222422" y="1467564"/>
                <a:ext cx="5647037" cy="4897623"/>
              </a:xfrm>
              <a:prstGeom prst="rect">
                <a:avLst/>
              </a:prstGeom>
              <a:blipFill>
                <a:blip r:embed="rId5"/>
                <a:stretch>
                  <a:fillRect l="-2247" b="-2332"/>
                </a:stretch>
              </a:blipFill>
            </p:spPr>
            <p:txBody>
              <a:bodyPr/>
              <a:lstStyle/>
              <a:p>
                <a:r>
                  <a:rPr lang="ro-RO">
                    <a:noFill/>
                  </a:rPr>
                  <a:t> </a:t>
                </a:r>
              </a:p>
            </p:txBody>
          </p:sp>
        </mc:Fallback>
      </mc:AlternateContent>
      <p:sp>
        <p:nvSpPr>
          <p:cNvPr id="10" name="Title 1">
            <a:extLst>
              <a:ext uri="{FF2B5EF4-FFF2-40B4-BE49-F238E27FC236}">
                <a16:creationId xmlns:a16="http://schemas.microsoft.com/office/drawing/2014/main" id="{CC85CDE9-D0B2-8F44-98FE-2E5BC1E362DC}"/>
              </a:ext>
            </a:extLst>
          </p:cNvPr>
          <p:cNvSpPr>
            <a:spLocks noGrp="1"/>
          </p:cNvSpPr>
          <p:nvPr>
            <p:ph type="title"/>
          </p:nvPr>
        </p:nvSpPr>
        <p:spPr>
          <a:xfrm>
            <a:off x="838200" y="365125"/>
            <a:ext cx="10515600" cy="996347"/>
          </a:xfrm>
        </p:spPr>
        <p:txBody>
          <a:bodyPr/>
          <a:lstStyle/>
          <a:p>
            <a:pPr algn="ctr"/>
            <a:r>
              <a:rPr lang="en-US" dirty="0">
                <a:latin typeface="Arial" panose="020B0604020202020204" pitchFamily="34" charset="0"/>
                <a:cs typeface="Arial" panose="020B0604020202020204" pitchFamily="34" charset="0"/>
              </a:rPr>
              <a:t>Sparsely Regulated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07761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endParaRPr lang="en-US" dirty="0"/>
          </a:p>
          <a:p>
            <a:pPr algn="l" rtl="0"/>
            <a:endParaRPr lang="en-US" dirty="0"/>
          </a:p>
          <a:p>
            <a:pPr algn="l" rtl="0"/>
            <a:endParaRPr lang="he-IL" dirty="0"/>
          </a:p>
        </p:txBody>
      </p:sp>
      <p:sp>
        <p:nvSpPr>
          <p:cNvPr id="10" name="Title 1">
            <a:extLst>
              <a:ext uri="{FF2B5EF4-FFF2-40B4-BE49-F238E27FC236}">
                <a16:creationId xmlns:a16="http://schemas.microsoft.com/office/drawing/2014/main" id="{CC85CDE9-D0B2-8F44-98FE-2E5BC1E362DC}"/>
              </a:ext>
            </a:extLst>
          </p:cNvPr>
          <p:cNvSpPr>
            <a:spLocks noGrp="1"/>
          </p:cNvSpPr>
          <p:nvPr>
            <p:ph type="title"/>
          </p:nvPr>
        </p:nvSpPr>
        <p:spPr>
          <a:xfrm>
            <a:off x="838200" y="259615"/>
            <a:ext cx="10515600" cy="805683"/>
          </a:xfrm>
        </p:spPr>
        <p:txBody>
          <a:bodyPr/>
          <a:lstStyle/>
          <a:p>
            <a:pPr algn="ctr"/>
            <a:r>
              <a:rPr lang="en-US" dirty="0" err="1">
                <a:latin typeface="Arial" panose="020B0604020202020204" pitchFamily="34" charset="0"/>
                <a:cs typeface="Arial" panose="020B0604020202020204" pitchFamily="34" charset="0"/>
              </a:rPr>
              <a:t>Kullback-Leibler</a:t>
            </a:r>
            <a:r>
              <a:rPr lang="en-US" dirty="0">
                <a:latin typeface="Arial" panose="020B0604020202020204" pitchFamily="34" charset="0"/>
                <a:cs typeface="Arial" panose="020B0604020202020204" pitchFamily="34" charset="0"/>
              </a:rPr>
              <a:t> Divergence</a:t>
            </a:r>
            <a:endParaRPr lang="he-IL" dirty="0">
              <a:latin typeface="Arial" panose="020B0604020202020204" pitchFamily="34" charset="0"/>
              <a:cs typeface="Arial" panose="020B0604020202020204" pitchFamily="34" charset="0"/>
            </a:endParaRPr>
          </a:p>
        </p:txBody>
      </p:sp>
      <p:pic>
        <p:nvPicPr>
          <p:cNvPr id="5" name="Picture 4" descr="A screenshot of a cell phone&#10;&#10;Description automatically generated">
            <a:extLst>
              <a:ext uri="{FF2B5EF4-FFF2-40B4-BE49-F238E27FC236}">
                <a16:creationId xmlns:a16="http://schemas.microsoft.com/office/drawing/2014/main" id="{F67DE5D4-0A49-464E-968D-2B8E4B4D36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4120" y="1098713"/>
            <a:ext cx="6943760" cy="5704320"/>
          </a:xfrm>
          <a:prstGeom prst="rect">
            <a:avLst/>
          </a:prstGeom>
        </p:spPr>
      </p:pic>
    </p:spTree>
    <p:extLst>
      <p:ext uri="{BB962C8B-B14F-4D97-AF65-F5344CB8AC3E}">
        <p14:creationId xmlns:p14="http://schemas.microsoft.com/office/powerpoint/2010/main" val="689160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endParaRPr lang="en-US" dirty="0"/>
          </a:p>
          <a:p>
            <a:pPr algn="l" rtl="0"/>
            <a:endParaRPr lang="en-US" dirty="0"/>
          </a:p>
          <a:p>
            <a:pPr algn="l" rtl="0"/>
            <a:endParaRPr lang="he-IL" dirty="0"/>
          </a:p>
        </p:txBody>
      </p:sp>
      <p:sp>
        <p:nvSpPr>
          <p:cNvPr id="10" name="Title 1">
            <a:extLst>
              <a:ext uri="{FF2B5EF4-FFF2-40B4-BE49-F238E27FC236}">
                <a16:creationId xmlns:a16="http://schemas.microsoft.com/office/drawing/2014/main" id="{CC85CDE9-D0B2-8F44-98FE-2E5BC1E362DC}"/>
              </a:ext>
            </a:extLst>
          </p:cNvPr>
          <p:cNvSpPr>
            <a:spLocks noGrp="1"/>
          </p:cNvSpPr>
          <p:nvPr>
            <p:ph type="title"/>
          </p:nvPr>
        </p:nvSpPr>
        <p:spPr>
          <a:xfrm>
            <a:off x="838200" y="259615"/>
            <a:ext cx="10515600" cy="805683"/>
          </a:xfrm>
        </p:spPr>
        <p:txBody>
          <a:bodyPr/>
          <a:lstStyle/>
          <a:p>
            <a:pPr algn="ctr"/>
            <a:r>
              <a:rPr lang="en-US" dirty="0" err="1">
                <a:latin typeface="Arial" panose="020B0604020202020204" pitchFamily="34" charset="0"/>
                <a:cs typeface="Arial" panose="020B0604020202020204" pitchFamily="34" charset="0"/>
              </a:rPr>
              <a:t>Kullback-Leibler</a:t>
            </a:r>
            <a:r>
              <a:rPr lang="en-US" dirty="0">
                <a:latin typeface="Arial" panose="020B0604020202020204" pitchFamily="34" charset="0"/>
                <a:cs typeface="Arial" panose="020B0604020202020204" pitchFamily="34" charset="0"/>
              </a:rPr>
              <a:t> Divergence</a:t>
            </a:r>
            <a:endParaRPr lang="he-IL" dirty="0">
              <a:latin typeface="Arial" panose="020B0604020202020204" pitchFamily="34" charset="0"/>
              <a:cs typeface="Arial" panose="020B0604020202020204" pitchFamily="34" charset="0"/>
            </a:endParaRPr>
          </a:p>
        </p:txBody>
      </p:sp>
      <p:pic>
        <p:nvPicPr>
          <p:cNvPr id="5" name="Picture 4" descr="A screenshot of a cell phone&#10;&#10;Description automatically generated">
            <a:extLst>
              <a:ext uri="{FF2B5EF4-FFF2-40B4-BE49-F238E27FC236}">
                <a16:creationId xmlns:a16="http://schemas.microsoft.com/office/drawing/2014/main" id="{E7F8438F-1BBA-3B4D-AE01-8876C0512C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389" y="1223560"/>
            <a:ext cx="11172483" cy="5159656"/>
          </a:xfrm>
          <a:prstGeom prst="rect">
            <a:avLst/>
          </a:prstGeom>
        </p:spPr>
      </p:pic>
    </p:spTree>
    <p:extLst>
      <p:ext uri="{BB962C8B-B14F-4D97-AF65-F5344CB8AC3E}">
        <p14:creationId xmlns:p14="http://schemas.microsoft.com/office/powerpoint/2010/main" val="8404236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6FE92A-02CC-452E-BD7D-DED62D75C2AA}"/>
              </a:ext>
            </a:extLst>
          </p:cNvPr>
          <p:cNvSpPr>
            <a:spLocks noGrp="1"/>
          </p:cNvSpPr>
          <p:nvPr>
            <p:ph idx="1"/>
          </p:nvPr>
        </p:nvSpPr>
        <p:spPr>
          <a:xfrm>
            <a:off x="529389" y="1845734"/>
            <a:ext cx="10626291" cy="4023360"/>
          </a:xfrm>
        </p:spPr>
        <p:txBody>
          <a:bodyPr/>
          <a:lstStyle/>
          <a:p>
            <a:pPr algn="l" rtl="0"/>
            <a:endParaRPr lang="en-US" dirty="0"/>
          </a:p>
          <a:p>
            <a:pPr algn="l" rtl="0"/>
            <a:endParaRPr lang="en-US" dirty="0"/>
          </a:p>
          <a:p>
            <a:pPr algn="l" rtl="0"/>
            <a:endParaRPr lang="he-IL"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F4AF748A-9D27-4494-A55E-4FDC928BCAC8}"/>
                  </a:ext>
                </a:extLst>
              </p:cNvPr>
              <p:cNvSpPr txBox="1"/>
              <p:nvPr/>
            </p:nvSpPr>
            <p:spPr>
              <a:xfrm>
                <a:off x="670982" y="1750721"/>
                <a:ext cx="10682818" cy="4034566"/>
              </a:xfrm>
              <a:prstGeom prst="rect">
                <a:avLst/>
              </a:prstGeom>
              <a:noFill/>
            </p:spPr>
            <p:txBody>
              <a:bodyPr wrap="square" rtlCol="1">
                <a:spAutoFit/>
              </a:bodyPr>
              <a:lstStyle/>
              <a:p>
                <a:pPr marL="457200" indent="-457200">
                  <a:buFont typeface="Arial" panose="020B0604020202020204" pitchFamily="34" charset="0"/>
                  <a:buChar char="•"/>
                </a:pPr>
                <a:r>
                  <a:rPr lang="en-US" sz="3200" dirty="0"/>
                  <a:t>Our overall cost functions is now:</a:t>
                </a:r>
                <a:endParaRPr lang="he-IL" sz="3200" dirty="0"/>
              </a:p>
              <a:p>
                <a:pPr/>
                <a14:m>
                  <m:oMathPara xmlns:m="http://schemas.openxmlformats.org/officeDocument/2006/math">
                    <m:oMathParaPr>
                      <m:jc m:val="centerGroup"/>
                    </m:oMathParaPr>
                    <m:oMath xmlns:m="http://schemas.openxmlformats.org/officeDocument/2006/math">
                      <m:sSub>
                        <m:sSubPr>
                          <m:ctrlPr>
                            <a:rPr lang="he-IL" sz="3200" i="1" dirty="0">
                              <a:latin typeface="Cambria Math" panose="02040503050406030204" pitchFamily="18" charset="0"/>
                            </a:rPr>
                          </m:ctrlPr>
                        </m:sSubPr>
                        <m:e>
                          <m:r>
                            <a:rPr lang="he-IL" sz="3200" i="1" dirty="0">
                              <a:latin typeface="Cambria Math" panose="02040503050406030204" pitchFamily="18" charset="0"/>
                            </a:rPr>
                            <m:t>𝐽</m:t>
                          </m:r>
                        </m:e>
                        <m:sub>
                          <m:r>
                            <a:rPr lang="he-IL" sz="3200" i="1" dirty="0">
                              <a:latin typeface="Cambria Math" panose="02040503050406030204" pitchFamily="18" charset="0"/>
                            </a:rPr>
                            <m:t>𝑆</m:t>
                          </m:r>
                        </m:sub>
                      </m:sSub>
                      <m:d>
                        <m:dPr>
                          <m:ctrlPr>
                            <a:rPr lang="he-IL" sz="3200" i="1" dirty="0">
                              <a:latin typeface="Cambria Math" panose="02040503050406030204" pitchFamily="18" charset="0"/>
                            </a:rPr>
                          </m:ctrlPr>
                        </m:dPr>
                        <m:e>
                          <m:r>
                            <a:rPr lang="he-IL" sz="3200" i="1" dirty="0">
                              <a:latin typeface="Cambria Math" panose="02040503050406030204" pitchFamily="18" charset="0"/>
                            </a:rPr>
                            <m:t>𝑊</m:t>
                          </m:r>
                          <m:r>
                            <a:rPr lang="he-IL" sz="3200" dirty="0">
                              <a:latin typeface="Cambria Math" panose="02040503050406030204" pitchFamily="18" charset="0"/>
                            </a:rPr>
                            <m:t>,</m:t>
                          </m:r>
                          <m:r>
                            <a:rPr lang="he-IL" sz="3200" i="1" dirty="0">
                              <a:latin typeface="Cambria Math" panose="02040503050406030204" pitchFamily="18" charset="0"/>
                            </a:rPr>
                            <m:t>𝑏</m:t>
                          </m:r>
                        </m:e>
                      </m:d>
                      <m:r>
                        <a:rPr lang="he-IL" sz="3200" dirty="0">
                          <a:latin typeface="Cambria Math" panose="02040503050406030204" pitchFamily="18" charset="0"/>
                        </a:rPr>
                        <m:t>=</m:t>
                      </m:r>
                      <m:r>
                        <a:rPr lang="he-IL" sz="3200" i="1" dirty="0">
                          <a:latin typeface="Cambria Math" panose="02040503050406030204" pitchFamily="18" charset="0"/>
                        </a:rPr>
                        <m:t>𝐽</m:t>
                      </m:r>
                      <m:d>
                        <m:dPr>
                          <m:ctrlPr>
                            <a:rPr lang="he-IL" sz="3200" i="1" dirty="0">
                              <a:latin typeface="Cambria Math" panose="02040503050406030204" pitchFamily="18" charset="0"/>
                            </a:rPr>
                          </m:ctrlPr>
                        </m:dPr>
                        <m:e>
                          <m:r>
                            <a:rPr lang="he-IL" sz="3200" i="1" dirty="0">
                              <a:latin typeface="Cambria Math" panose="02040503050406030204" pitchFamily="18" charset="0"/>
                            </a:rPr>
                            <m:t>𝑊</m:t>
                          </m:r>
                          <m:r>
                            <a:rPr lang="he-IL" sz="3200" dirty="0">
                              <a:latin typeface="Cambria Math" panose="02040503050406030204" pitchFamily="18" charset="0"/>
                            </a:rPr>
                            <m:t>,</m:t>
                          </m:r>
                          <m:r>
                            <a:rPr lang="he-IL" sz="3200" i="1" dirty="0">
                              <a:latin typeface="Cambria Math" panose="02040503050406030204" pitchFamily="18" charset="0"/>
                            </a:rPr>
                            <m:t>𝑏</m:t>
                          </m:r>
                        </m:e>
                      </m:d>
                      <m:r>
                        <a:rPr lang="he-IL" sz="3200" dirty="0">
                          <a:latin typeface="Cambria Math" panose="02040503050406030204" pitchFamily="18" charset="0"/>
                        </a:rPr>
                        <m:t>+</m:t>
                      </m:r>
                      <m:r>
                        <a:rPr lang="he-IL" sz="3200" i="1" dirty="0">
                          <a:latin typeface="Cambria Math" panose="02040503050406030204" pitchFamily="18" charset="0"/>
                        </a:rPr>
                        <m:t>𝛽</m:t>
                      </m:r>
                      <m:nary>
                        <m:naryPr>
                          <m:chr m:val="∑"/>
                          <m:limLoc m:val="undOvr"/>
                          <m:grow m:val="on"/>
                          <m:ctrlPr>
                            <a:rPr lang="he-IL" sz="3200" i="1" dirty="0">
                              <a:latin typeface="Cambria Math" panose="02040503050406030204" pitchFamily="18" charset="0"/>
                            </a:rPr>
                          </m:ctrlPr>
                        </m:naryPr>
                        <m:sub>
                          <m:r>
                            <a:rPr lang="he-IL" sz="3200" i="1" dirty="0">
                              <a:latin typeface="Cambria Math" panose="02040503050406030204" pitchFamily="18" charset="0"/>
                            </a:rPr>
                            <m:t>𝑗</m:t>
                          </m:r>
                          <m:r>
                            <a:rPr lang="he-IL" sz="3200" dirty="0">
                              <a:latin typeface="Cambria Math" panose="02040503050406030204" pitchFamily="18" charset="0"/>
                            </a:rPr>
                            <m:t>=</m:t>
                          </m:r>
                          <m:r>
                            <a:rPr lang="he-IL" sz="3200" dirty="0">
                              <a:latin typeface="Cambria Math" panose="02040503050406030204" pitchFamily="18" charset="0"/>
                            </a:rPr>
                            <m:t>1</m:t>
                          </m:r>
                        </m:sub>
                        <m:sup>
                          <m:r>
                            <a:rPr lang="en-US" sz="3200" b="0" i="1" dirty="0" smtClean="0">
                              <a:latin typeface="Cambria Math" panose="02040503050406030204" pitchFamily="18" charset="0"/>
                            </a:rPr>
                            <m:t>𝐵𝑛</m:t>
                          </m:r>
                        </m:sup>
                        <m:e>
                          <m:r>
                            <a:rPr lang="en-US" sz="3200" i="1" dirty="0">
                              <a:latin typeface="Cambria Math" panose="02040503050406030204" pitchFamily="18" charset="0"/>
                            </a:rPr>
                            <m:t>𝐾</m:t>
                          </m:r>
                          <m:r>
                            <a:rPr lang="he-IL" sz="3200" i="1" dirty="0">
                              <a:latin typeface="Cambria Math" panose="02040503050406030204" pitchFamily="18" charset="0"/>
                            </a:rPr>
                            <m:t>𝐿</m:t>
                          </m:r>
                          <m:d>
                            <m:dPr>
                              <m:ctrlPr>
                                <a:rPr lang="he-IL" sz="3200" i="1" dirty="0">
                                  <a:latin typeface="Cambria Math" panose="02040503050406030204" pitchFamily="18" charset="0"/>
                                </a:rPr>
                              </m:ctrlPr>
                            </m:dPr>
                            <m:e>
                              <m:d>
                                <m:dPr>
                                  <m:begChr m:val=""/>
                                  <m:endChr m:val="|"/>
                                  <m:ctrlPr>
                                    <a:rPr lang="he-IL" sz="3200" i="1" dirty="0">
                                      <a:latin typeface="Cambria Math" panose="02040503050406030204" pitchFamily="18" charset="0"/>
                                    </a:rPr>
                                  </m:ctrlPr>
                                </m:dPr>
                                <m:e>
                                  <m:r>
                                    <a:rPr lang="he-IL" sz="3200" i="1" dirty="0">
                                      <a:latin typeface="Cambria Math" panose="02040503050406030204" pitchFamily="18" charset="0"/>
                                    </a:rPr>
                                    <m:t>𝑝</m:t>
                                  </m:r>
                                </m:e>
                              </m:d>
                              <m:sSub>
                                <m:sSubPr>
                                  <m:ctrlPr>
                                    <a:rPr lang="he-IL" sz="3200" i="1" dirty="0">
                                      <a:latin typeface="Cambria Math" panose="02040503050406030204" pitchFamily="18" charset="0"/>
                                    </a:rPr>
                                  </m:ctrlPr>
                                </m:sSubPr>
                                <m:e>
                                  <m:acc>
                                    <m:accPr>
                                      <m:chr m:val="̂"/>
                                      <m:ctrlPr>
                                        <a:rPr lang="he-IL" sz="3200" i="1" dirty="0">
                                          <a:latin typeface="Cambria Math" panose="02040503050406030204" pitchFamily="18" charset="0"/>
                                        </a:rPr>
                                      </m:ctrlPr>
                                    </m:accPr>
                                    <m:e>
                                      <m:r>
                                        <a:rPr lang="he-IL" sz="3200" i="1" dirty="0">
                                          <a:latin typeface="Cambria Math" panose="02040503050406030204" pitchFamily="18" charset="0"/>
                                        </a:rPr>
                                        <m:t>𝜌</m:t>
                                      </m:r>
                                    </m:e>
                                  </m:acc>
                                </m:e>
                                <m:sub>
                                  <m:r>
                                    <a:rPr lang="he-IL" sz="3200" i="1" dirty="0">
                                      <a:latin typeface="Cambria Math" panose="02040503050406030204" pitchFamily="18" charset="0"/>
                                    </a:rPr>
                                    <m:t>𝑗</m:t>
                                  </m:r>
                                </m:sub>
                              </m:sSub>
                            </m:e>
                          </m:d>
                        </m:e>
                      </m:nary>
                    </m:oMath>
                  </m:oMathPara>
                </a14:m>
                <a:endParaRPr lang="he-IL" sz="3200" dirty="0"/>
              </a:p>
              <a:p>
                <a:endParaRPr lang="en-US" sz="3200" dirty="0"/>
              </a:p>
              <a:p>
                <a:endParaRPr lang="en-US" sz="3200" dirty="0"/>
              </a:p>
              <a:p>
                <a:r>
                  <a:rPr lang="en-US" sz="3200" dirty="0"/>
                  <a:t>*Note: We need to know </a:t>
                </a:r>
                <a14:m>
                  <m:oMath xmlns:m="http://schemas.openxmlformats.org/officeDocument/2006/math">
                    <m:sSub>
                      <m:sSubPr>
                        <m:ctrlPr>
                          <a:rPr lang="en-US" sz="3200" i="1" dirty="0">
                            <a:latin typeface="Cambria Math" panose="02040503050406030204" pitchFamily="18" charset="0"/>
                          </a:rPr>
                        </m:ctrlPr>
                      </m:sSubPr>
                      <m:e>
                        <m:acc>
                          <m:accPr>
                            <m:chr m:val="̂"/>
                            <m:ctrlPr>
                              <a:rPr lang="en-US" sz="3200" i="1" dirty="0">
                                <a:latin typeface="Cambria Math" panose="02040503050406030204" pitchFamily="18" charset="0"/>
                              </a:rPr>
                            </m:ctrlPr>
                          </m:accPr>
                          <m:e>
                            <m:r>
                              <a:rPr lang="en-US" sz="3200" i="1" dirty="0">
                                <a:latin typeface="Cambria Math" panose="02040503050406030204" pitchFamily="18" charset="0"/>
                              </a:rPr>
                              <m:t>𝜌</m:t>
                            </m:r>
                          </m:e>
                        </m:acc>
                      </m:e>
                      <m:sub>
                        <m:r>
                          <a:rPr lang="en-US" sz="3200" i="1" dirty="0">
                            <a:latin typeface="Cambria Math" panose="02040503050406030204" pitchFamily="18" charset="0"/>
                          </a:rPr>
                          <m:t>𝑗</m:t>
                        </m:r>
                      </m:sub>
                    </m:sSub>
                  </m:oMath>
                </a14:m>
                <a:r>
                  <a:rPr lang="en-US" sz="3200" dirty="0"/>
                  <a:t> before hand, </a:t>
                </a:r>
              </a:p>
              <a:p>
                <a:r>
                  <a:rPr lang="en-US" sz="3200" dirty="0"/>
                  <a:t> so we have to compute a forward pass on all the training set.</a:t>
                </a:r>
              </a:p>
            </p:txBody>
          </p:sp>
        </mc:Choice>
        <mc:Fallback xmlns="">
          <p:sp>
            <p:nvSpPr>
              <p:cNvPr id="4" name="TextBox 3">
                <a:extLst>
                  <a:ext uri="{FF2B5EF4-FFF2-40B4-BE49-F238E27FC236}">
                    <a16:creationId xmlns:a16="http://schemas.microsoft.com/office/drawing/2014/main" id="{F4AF748A-9D27-4494-A55E-4FDC928BCAC8}"/>
                  </a:ext>
                </a:extLst>
              </p:cNvPr>
              <p:cNvSpPr txBox="1">
                <a:spLocks noRot="1" noChangeAspect="1" noMove="1" noResize="1" noEditPoints="1" noAdjustHandles="1" noChangeArrowheads="1" noChangeShapeType="1" noTextEdit="1"/>
              </p:cNvSpPr>
              <p:nvPr/>
            </p:nvSpPr>
            <p:spPr>
              <a:xfrm>
                <a:off x="670982" y="1750721"/>
                <a:ext cx="10682818" cy="4034566"/>
              </a:xfrm>
              <a:prstGeom prst="rect">
                <a:avLst/>
              </a:prstGeom>
              <a:blipFill>
                <a:blip r:embed="rId2"/>
                <a:stretch>
                  <a:fillRect l="-1425" t="-26019" b="-7837"/>
                </a:stretch>
              </a:blipFill>
            </p:spPr>
            <p:txBody>
              <a:bodyPr/>
              <a:lstStyle/>
              <a:p>
                <a:r>
                  <a:rPr lang="ro-RO">
                    <a:noFill/>
                  </a:rPr>
                  <a:t> </a:t>
                </a:r>
              </a:p>
            </p:txBody>
          </p:sp>
        </mc:Fallback>
      </mc:AlternateContent>
      <p:sp>
        <p:nvSpPr>
          <p:cNvPr id="7" name="Title 1">
            <a:extLst>
              <a:ext uri="{FF2B5EF4-FFF2-40B4-BE49-F238E27FC236}">
                <a16:creationId xmlns:a16="http://schemas.microsoft.com/office/drawing/2014/main" id="{1D289068-A550-4A43-A3FD-B7CD9F31E511}"/>
              </a:ext>
            </a:extLst>
          </p:cNvPr>
          <p:cNvSpPr>
            <a:spLocks noGrp="1"/>
          </p:cNvSpPr>
          <p:nvPr>
            <p:ph type="title"/>
          </p:nvPr>
        </p:nvSpPr>
        <p:spPr>
          <a:xfrm>
            <a:off x="838200" y="365125"/>
            <a:ext cx="10515600" cy="996347"/>
          </a:xfrm>
        </p:spPr>
        <p:txBody>
          <a:bodyPr/>
          <a:lstStyle/>
          <a:p>
            <a:pPr algn="ctr"/>
            <a:r>
              <a:rPr lang="en-US" dirty="0">
                <a:latin typeface="Arial" panose="020B0604020202020204" pitchFamily="34" charset="0"/>
                <a:cs typeface="Arial" panose="020B0604020202020204" pitchFamily="34" charset="0"/>
              </a:rPr>
              <a:t>Sparsely Regulated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243104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C0DB7-7537-4AFC-8FAD-362ED3487579}"/>
              </a:ext>
            </a:extLst>
          </p:cNvPr>
          <p:cNvSpPr>
            <a:spLocks noGrp="1"/>
          </p:cNvSpPr>
          <p:nvPr>
            <p:ph type="title"/>
          </p:nvPr>
        </p:nvSpPr>
        <p:spPr>
          <a:xfrm>
            <a:off x="838200" y="365126"/>
            <a:ext cx="10515600" cy="1046202"/>
          </a:xfrm>
        </p:spPr>
        <p:txBody>
          <a:bodyPr/>
          <a:lstStyle/>
          <a:p>
            <a:pPr algn="ctr"/>
            <a:r>
              <a:rPr lang="en-US" dirty="0">
                <a:latin typeface="Arial" panose="020B0604020202020204" pitchFamily="34" charset="0"/>
                <a:cs typeface="Arial" panose="020B0604020202020204" pitchFamily="34" charset="0"/>
              </a:rPr>
              <a:t>Denoising Autoencoders</a:t>
            </a:r>
            <a:endParaRPr lang="he-IL"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9594D430-C272-4B94-9C97-8860F4909BFB}"/>
              </a:ext>
            </a:extLst>
          </p:cNvPr>
          <p:cNvSpPr txBox="1"/>
          <p:nvPr/>
        </p:nvSpPr>
        <p:spPr>
          <a:xfrm>
            <a:off x="637563" y="1871537"/>
            <a:ext cx="11182525" cy="1815882"/>
          </a:xfrm>
          <a:prstGeom prst="rect">
            <a:avLst/>
          </a:prstGeom>
          <a:noFill/>
        </p:spPr>
        <p:txBody>
          <a:bodyPr wrap="square" rtlCol="1">
            <a:spAutoFit/>
          </a:bodyPr>
          <a:lstStyle/>
          <a:p>
            <a:r>
              <a:rPr lang="en-US" sz="2800" b="1" u="sng" dirty="0"/>
              <a:t>Intuition:</a:t>
            </a:r>
            <a:r>
              <a:rPr lang="en-US" sz="2800" b="1" dirty="0"/>
              <a:t> </a:t>
            </a:r>
          </a:p>
          <a:p>
            <a:pPr marL="457200" indent="-457200">
              <a:buFont typeface="Arial" panose="020B0604020202020204" pitchFamily="34" charset="0"/>
              <a:buChar char="•"/>
            </a:pPr>
            <a:r>
              <a:rPr lang="en-US" sz="2800" dirty="0"/>
              <a:t>We still aim to encode the input and to NOT mimic the identity function.</a:t>
            </a:r>
          </a:p>
          <a:p>
            <a:pPr marL="457200" indent="-457200">
              <a:buFont typeface="Arial" panose="020B0604020202020204" pitchFamily="34" charset="0"/>
              <a:buChar char="•"/>
            </a:pPr>
            <a:r>
              <a:rPr lang="en-US" sz="2800" dirty="0"/>
              <a:t>We try to undo the effect of</a:t>
            </a:r>
            <a:r>
              <a:rPr lang="en-US" sz="2800" i="1" dirty="0"/>
              <a:t> corruption </a:t>
            </a:r>
            <a:r>
              <a:rPr lang="en-US" sz="2800" dirty="0"/>
              <a:t>process stochastically applied to the input. </a:t>
            </a:r>
            <a:endParaRPr lang="he-IL" sz="2800" dirty="0"/>
          </a:p>
        </p:txBody>
      </p:sp>
      <p:grpSp>
        <p:nvGrpSpPr>
          <p:cNvPr id="5" name="Group 4">
            <a:extLst>
              <a:ext uri="{FF2B5EF4-FFF2-40B4-BE49-F238E27FC236}">
                <a16:creationId xmlns:a16="http://schemas.microsoft.com/office/drawing/2014/main" id="{53785BCC-C75D-471A-9283-96F273786A61}"/>
              </a:ext>
            </a:extLst>
          </p:cNvPr>
          <p:cNvGrpSpPr/>
          <p:nvPr/>
        </p:nvGrpSpPr>
        <p:grpSpPr>
          <a:xfrm>
            <a:off x="835564" y="4520947"/>
            <a:ext cx="10370893" cy="2132460"/>
            <a:chOff x="892243" y="4311222"/>
            <a:chExt cx="10370893" cy="2132460"/>
          </a:xfrm>
        </p:grpSpPr>
        <p:grpSp>
          <p:nvGrpSpPr>
            <p:cNvPr id="18" name="Group 17">
              <a:extLst>
                <a:ext uri="{FF2B5EF4-FFF2-40B4-BE49-F238E27FC236}">
                  <a16:creationId xmlns:a16="http://schemas.microsoft.com/office/drawing/2014/main" id="{CD0A2395-3F14-49B9-8AD4-5BC3E1C90478}"/>
                </a:ext>
              </a:extLst>
            </p:cNvPr>
            <p:cNvGrpSpPr/>
            <p:nvPr/>
          </p:nvGrpSpPr>
          <p:grpSpPr>
            <a:xfrm>
              <a:off x="892243" y="4311222"/>
              <a:ext cx="10370893" cy="2132460"/>
              <a:chOff x="892243" y="4311222"/>
              <a:chExt cx="10370893" cy="2132460"/>
            </a:xfrm>
          </p:grpSpPr>
          <p:pic>
            <p:nvPicPr>
              <p:cNvPr id="3" name="Picture 2">
                <a:extLst>
                  <a:ext uri="{FF2B5EF4-FFF2-40B4-BE49-F238E27FC236}">
                    <a16:creationId xmlns:a16="http://schemas.microsoft.com/office/drawing/2014/main" id="{3D0302AC-029E-4C9A-90DD-2C0174BBEA9C}"/>
                  </a:ext>
                </a:extLst>
              </p:cNvPr>
              <p:cNvPicPr>
                <a:picLocks noChangeAspect="1"/>
              </p:cNvPicPr>
              <p:nvPr/>
            </p:nvPicPr>
            <p:blipFill>
              <a:blip r:embed="rId2"/>
              <a:stretch>
                <a:fillRect/>
              </a:stretch>
            </p:blipFill>
            <p:spPr>
              <a:xfrm>
                <a:off x="1024128" y="4593126"/>
                <a:ext cx="742950" cy="733425"/>
              </a:xfrm>
              <a:prstGeom prst="rect">
                <a:avLst/>
              </a:prstGeom>
            </p:spPr>
          </p:pic>
          <p:pic>
            <p:nvPicPr>
              <p:cNvPr id="9" name="Picture 8">
                <a:extLst>
                  <a:ext uri="{FF2B5EF4-FFF2-40B4-BE49-F238E27FC236}">
                    <a16:creationId xmlns:a16="http://schemas.microsoft.com/office/drawing/2014/main" id="{0AD04E54-C37D-4E50-B123-ED1D57724C04}"/>
                  </a:ext>
                </a:extLst>
              </p:cNvPr>
              <p:cNvPicPr>
                <a:picLocks noChangeAspect="1"/>
              </p:cNvPicPr>
              <p:nvPr/>
            </p:nvPicPr>
            <p:blipFill>
              <a:blip r:embed="rId3"/>
              <a:stretch>
                <a:fillRect/>
              </a:stretch>
            </p:blipFill>
            <p:spPr>
              <a:xfrm>
                <a:off x="9727223" y="4613060"/>
                <a:ext cx="742950" cy="733425"/>
              </a:xfrm>
              <a:prstGeom prst="rect">
                <a:avLst/>
              </a:prstGeom>
            </p:spPr>
          </p:pic>
          <p:sp>
            <p:nvSpPr>
              <p:cNvPr id="12" name="Rectangle 11">
                <a:extLst>
                  <a:ext uri="{FF2B5EF4-FFF2-40B4-BE49-F238E27FC236}">
                    <a16:creationId xmlns:a16="http://schemas.microsoft.com/office/drawing/2014/main" id="{8ED4CD9E-3DB0-449D-A630-788B7C6082E6}"/>
                  </a:ext>
                </a:extLst>
              </p:cNvPr>
              <p:cNvSpPr/>
              <p:nvPr/>
            </p:nvSpPr>
            <p:spPr>
              <a:xfrm>
                <a:off x="2887539" y="4359675"/>
                <a:ext cx="1670539" cy="120032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Encoder</a:t>
                </a:r>
              </a:p>
            </p:txBody>
          </p:sp>
          <p:sp>
            <p:nvSpPr>
              <p:cNvPr id="13" name="Rectangle 12">
                <a:extLst>
                  <a:ext uri="{FF2B5EF4-FFF2-40B4-BE49-F238E27FC236}">
                    <a16:creationId xmlns:a16="http://schemas.microsoft.com/office/drawing/2014/main" id="{7793AE6C-FCFD-4D3F-B093-804A47542B61}"/>
                  </a:ext>
                </a:extLst>
              </p:cNvPr>
              <p:cNvSpPr/>
              <p:nvPr/>
            </p:nvSpPr>
            <p:spPr>
              <a:xfrm>
                <a:off x="6935685" y="4359675"/>
                <a:ext cx="1670539" cy="120032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Decoder</a:t>
                </a:r>
              </a:p>
            </p:txBody>
          </p:sp>
          <p:pic>
            <p:nvPicPr>
              <p:cNvPr id="14" name="Picture 13">
                <a:extLst>
                  <a:ext uri="{FF2B5EF4-FFF2-40B4-BE49-F238E27FC236}">
                    <a16:creationId xmlns:a16="http://schemas.microsoft.com/office/drawing/2014/main" id="{C737EB91-C9DD-4F05-93DD-0CA5E3ECB02A}"/>
                  </a:ext>
                </a:extLst>
              </p:cNvPr>
              <p:cNvPicPr>
                <a:picLocks noChangeAspect="1"/>
              </p:cNvPicPr>
              <p:nvPr/>
            </p:nvPicPr>
            <p:blipFill rotWithShape="1">
              <a:blip r:embed="rId4"/>
              <a:srcRect l="3317" t="1162" r="4736" b="2687"/>
              <a:stretch/>
            </p:blipFill>
            <p:spPr>
              <a:xfrm>
                <a:off x="5404486" y="4311222"/>
                <a:ext cx="674370" cy="1337103"/>
              </a:xfrm>
              <a:prstGeom prst="rect">
                <a:avLst/>
              </a:prstGeom>
            </p:spPr>
          </p:pic>
          <p:sp>
            <p:nvSpPr>
              <p:cNvPr id="15" name="TextBox 14">
                <a:extLst>
                  <a:ext uri="{FF2B5EF4-FFF2-40B4-BE49-F238E27FC236}">
                    <a16:creationId xmlns:a16="http://schemas.microsoft.com/office/drawing/2014/main" id="{0ACA33D1-A80E-495A-8C17-CCF7D78658F3}"/>
                  </a:ext>
                </a:extLst>
              </p:cNvPr>
              <p:cNvSpPr txBox="1"/>
              <p:nvPr/>
            </p:nvSpPr>
            <p:spPr>
              <a:xfrm>
                <a:off x="3839187" y="5982017"/>
                <a:ext cx="4298101" cy="461665"/>
              </a:xfrm>
              <a:prstGeom prst="rect">
                <a:avLst/>
              </a:prstGeom>
              <a:noFill/>
            </p:spPr>
            <p:txBody>
              <a:bodyPr wrap="square" rtlCol="1">
                <a:spAutoFit/>
              </a:bodyPr>
              <a:lstStyle/>
              <a:p>
                <a:r>
                  <a:rPr lang="en-US" sz="2400" b="1" dirty="0"/>
                  <a:t>Latent space representation</a:t>
                </a:r>
                <a:endParaRPr lang="he-IL" sz="2400" b="1" dirty="0"/>
              </a:p>
            </p:txBody>
          </p:sp>
          <p:sp>
            <p:nvSpPr>
              <p:cNvPr id="16" name="TextBox 15">
                <a:extLst>
                  <a:ext uri="{FF2B5EF4-FFF2-40B4-BE49-F238E27FC236}">
                    <a16:creationId xmlns:a16="http://schemas.microsoft.com/office/drawing/2014/main" id="{16802295-4DFA-458D-AFD5-2F9DB1B3BC6B}"/>
                  </a:ext>
                </a:extLst>
              </p:cNvPr>
              <p:cNvSpPr txBox="1"/>
              <p:nvPr/>
            </p:nvSpPr>
            <p:spPr>
              <a:xfrm>
                <a:off x="9271931" y="5806695"/>
                <a:ext cx="1991205" cy="461665"/>
              </a:xfrm>
              <a:prstGeom prst="rect">
                <a:avLst/>
              </a:prstGeom>
              <a:noFill/>
            </p:spPr>
            <p:txBody>
              <a:bodyPr wrap="square" rtlCol="0">
                <a:spAutoFit/>
              </a:bodyPr>
              <a:lstStyle/>
              <a:p>
                <a:r>
                  <a:rPr lang="en-US" sz="2400" dirty="0"/>
                  <a:t>Denoised Input</a:t>
                </a:r>
              </a:p>
            </p:txBody>
          </p:sp>
          <p:sp>
            <p:nvSpPr>
              <p:cNvPr id="17" name="TextBox 16">
                <a:extLst>
                  <a:ext uri="{FF2B5EF4-FFF2-40B4-BE49-F238E27FC236}">
                    <a16:creationId xmlns:a16="http://schemas.microsoft.com/office/drawing/2014/main" id="{50A5F709-E8F0-4580-BAB7-D007752FA4BC}"/>
                  </a:ext>
                </a:extLst>
              </p:cNvPr>
              <p:cNvSpPr txBox="1"/>
              <p:nvPr/>
            </p:nvSpPr>
            <p:spPr>
              <a:xfrm>
                <a:off x="892243" y="5802942"/>
                <a:ext cx="1749669" cy="461665"/>
              </a:xfrm>
              <a:prstGeom prst="rect">
                <a:avLst/>
              </a:prstGeom>
              <a:noFill/>
            </p:spPr>
            <p:txBody>
              <a:bodyPr wrap="square" rtlCol="0">
                <a:spAutoFit/>
              </a:bodyPr>
              <a:lstStyle/>
              <a:p>
                <a:r>
                  <a:rPr lang="en-US" sz="2400" dirty="0"/>
                  <a:t>Noisy Input</a:t>
                </a:r>
              </a:p>
            </p:txBody>
          </p:sp>
        </p:grpSp>
        <p:sp>
          <p:nvSpPr>
            <p:cNvPr id="19" name="Arrow: Right 18">
              <a:extLst>
                <a:ext uri="{FF2B5EF4-FFF2-40B4-BE49-F238E27FC236}">
                  <a16:creationId xmlns:a16="http://schemas.microsoft.com/office/drawing/2014/main" id="{CBAA0AA8-B476-4EAD-8A33-62E49E8F16B4}"/>
                </a:ext>
              </a:extLst>
            </p:cNvPr>
            <p:cNvSpPr/>
            <p:nvPr/>
          </p:nvSpPr>
          <p:spPr>
            <a:xfrm>
              <a:off x="1837592" y="4862145"/>
              <a:ext cx="1031162" cy="246151"/>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9">
              <a:extLst>
                <a:ext uri="{FF2B5EF4-FFF2-40B4-BE49-F238E27FC236}">
                  <a16:creationId xmlns:a16="http://schemas.microsoft.com/office/drawing/2014/main" id="{03FAB04E-780E-425D-A8DA-75019F67CA21}"/>
                </a:ext>
              </a:extLst>
            </p:cNvPr>
            <p:cNvSpPr/>
            <p:nvPr/>
          </p:nvSpPr>
          <p:spPr>
            <a:xfrm>
              <a:off x="4558078" y="4862145"/>
              <a:ext cx="846408" cy="246150"/>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2DD85F1F-7BD2-467C-BA95-3484818983D1}"/>
                </a:ext>
              </a:extLst>
            </p:cNvPr>
            <p:cNvSpPr/>
            <p:nvPr/>
          </p:nvSpPr>
          <p:spPr>
            <a:xfrm>
              <a:off x="6078856" y="4856698"/>
              <a:ext cx="846408" cy="246150"/>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06E8A5DA-5D67-4C82-BED9-4604CC4041C3}"/>
                </a:ext>
              </a:extLst>
            </p:cNvPr>
            <p:cNvSpPr/>
            <p:nvPr/>
          </p:nvSpPr>
          <p:spPr>
            <a:xfrm>
              <a:off x="8616645" y="4836762"/>
              <a:ext cx="1045515" cy="246151"/>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CE658EF3-3B79-495D-B2A1-B2EAA727B02D}"/>
              </a:ext>
            </a:extLst>
          </p:cNvPr>
          <p:cNvSpPr txBox="1"/>
          <p:nvPr/>
        </p:nvSpPr>
        <p:spPr>
          <a:xfrm>
            <a:off x="4211360" y="3842573"/>
            <a:ext cx="5394121" cy="523220"/>
          </a:xfrm>
          <a:prstGeom prst="rect">
            <a:avLst/>
          </a:prstGeom>
          <a:noFill/>
        </p:spPr>
        <p:txBody>
          <a:bodyPr wrap="square" rtlCol="1">
            <a:spAutoFit/>
          </a:bodyPr>
          <a:lstStyle/>
          <a:p>
            <a:r>
              <a:rPr lang="en-US" sz="2800" b="1" dirty="0">
                <a:solidFill>
                  <a:srgbClr val="FF0000"/>
                </a:solidFill>
              </a:rPr>
              <a:t>A more robust model</a:t>
            </a:r>
            <a:endParaRPr lang="he-IL" sz="2800" b="1" dirty="0">
              <a:solidFill>
                <a:srgbClr val="FF0000"/>
              </a:solidFill>
            </a:endParaRPr>
          </a:p>
        </p:txBody>
      </p:sp>
    </p:spTree>
    <p:extLst>
      <p:ext uri="{BB962C8B-B14F-4D97-AF65-F5344CB8AC3E}">
        <p14:creationId xmlns:p14="http://schemas.microsoft.com/office/powerpoint/2010/main" val="11265918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594D430-C272-4B94-9C97-8860F4909BFB}"/>
              </a:ext>
            </a:extLst>
          </p:cNvPr>
          <p:cNvSpPr txBox="1"/>
          <p:nvPr/>
        </p:nvSpPr>
        <p:spPr>
          <a:xfrm>
            <a:off x="504737" y="1793412"/>
            <a:ext cx="11182525" cy="1384995"/>
          </a:xfrm>
          <a:prstGeom prst="rect">
            <a:avLst/>
          </a:prstGeom>
          <a:noFill/>
        </p:spPr>
        <p:txBody>
          <a:bodyPr wrap="square" rtlCol="1">
            <a:spAutoFit/>
          </a:bodyPr>
          <a:lstStyle/>
          <a:p>
            <a:r>
              <a:rPr lang="en-US" sz="2800" dirty="0"/>
              <a:t>Use Case:</a:t>
            </a:r>
          </a:p>
          <a:p>
            <a:pPr marL="457200" indent="-457200">
              <a:buFont typeface="Arial" panose="020B0604020202020204" pitchFamily="34" charset="0"/>
              <a:buChar char="•"/>
            </a:pPr>
            <a:r>
              <a:rPr lang="en-US" sz="2800" dirty="0"/>
              <a:t>Extract robust representation for a NN classifier.</a:t>
            </a:r>
          </a:p>
          <a:p>
            <a:endParaRPr lang="he-IL" sz="2800" dirty="0"/>
          </a:p>
        </p:txBody>
      </p:sp>
      <p:grpSp>
        <p:nvGrpSpPr>
          <p:cNvPr id="5" name="Group 4">
            <a:extLst>
              <a:ext uri="{FF2B5EF4-FFF2-40B4-BE49-F238E27FC236}">
                <a16:creationId xmlns:a16="http://schemas.microsoft.com/office/drawing/2014/main" id="{53785BCC-C75D-471A-9283-96F273786A61}"/>
              </a:ext>
            </a:extLst>
          </p:cNvPr>
          <p:cNvGrpSpPr/>
          <p:nvPr/>
        </p:nvGrpSpPr>
        <p:grpSpPr>
          <a:xfrm>
            <a:off x="63777" y="3679594"/>
            <a:ext cx="6931162" cy="2558909"/>
            <a:chOff x="892243" y="4311222"/>
            <a:chExt cx="6931162" cy="2558909"/>
          </a:xfrm>
        </p:grpSpPr>
        <p:grpSp>
          <p:nvGrpSpPr>
            <p:cNvPr id="18" name="Group 17">
              <a:extLst>
                <a:ext uri="{FF2B5EF4-FFF2-40B4-BE49-F238E27FC236}">
                  <a16:creationId xmlns:a16="http://schemas.microsoft.com/office/drawing/2014/main" id="{CD0A2395-3F14-49B9-8AD4-5BC3E1C90478}"/>
                </a:ext>
              </a:extLst>
            </p:cNvPr>
            <p:cNvGrpSpPr/>
            <p:nvPr/>
          </p:nvGrpSpPr>
          <p:grpSpPr>
            <a:xfrm>
              <a:off x="892243" y="4311222"/>
              <a:ext cx="6931162" cy="2558909"/>
              <a:chOff x="892243" y="4311222"/>
              <a:chExt cx="6931162" cy="2558909"/>
            </a:xfrm>
          </p:grpSpPr>
          <p:pic>
            <p:nvPicPr>
              <p:cNvPr id="3" name="Picture 2">
                <a:extLst>
                  <a:ext uri="{FF2B5EF4-FFF2-40B4-BE49-F238E27FC236}">
                    <a16:creationId xmlns:a16="http://schemas.microsoft.com/office/drawing/2014/main" id="{3D0302AC-029E-4C9A-90DD-2C0174BBEA9C}"/>
                  </a:ext>
                </a:extLst>
              </p:cNvPr>
              <p:cNvPicPr>
                <a:picLocks noChangeAspect="1"/>
              </p:cNvPicPr>
              <p:nvPr/>
            </p:nvPicPr>
            <p:blipFill>
              <a:blip r:embed="rId2"/>
              <a:stretch>
                <a:fillRect/>
              </a:stretch>
            </p:blipFill>
            <p:spPr>
              <a:xfrm>
                <a:off x="1024128" y="4593126"/>
                <a:ext cx="742950" cy="733425"/>
              </a:xfrm>
              <a:prstGeom prst="rect">
                <a:avLst/>
              </a:prstGeom>
            </p:spPr>
          </p:pic>
          <p:sp>
            <p:nvSpPr>
              <p:cNvPr id="12" name="Rectangle 11">
                <a:extLst>
                  <a:ext uri="{FF2B5EF4-FFF2-40B4-BE49-F238E27FC236}">
                    <a16:creationId xmlns:a16="http://schemas.microsoft.com/office/drawing/2014/main" id="{8ED4CD9E-3DB0-449D-A630-788B7C6082E6}"/>
                  </a:ext>
                </a:extLst>
              </p:cNvPr>
              <p:cNvSpPr/>
              <p:nvPr/>
            </p:nvSpPr>
            <p:spPr>
              <a:xfrm>
                <a:off x="2887539" y="4359675"/>
                <a:ext cx="1670539" cy="120032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Encoder</a:t>
                </a:r>
              </a:p>
            </p:txBody>
          </p:sp>
          <p:pic>
            <p:nvPicPr>
              <p:cNvPr id="14" name="Picture 13">
                <a:extLst>
                  <a:ext uri="{FF2B5EF4-FFF2-40B4-BE49-F238E27FC236}">
                    <a16:creationId xmlns:a16="http://schemas.microsoft.com/office/drawing/2014/main" id="{C737EB91-C9DD-4F05-93DD-0CA5E3ECB02A}"/>
                  </a:ext>
                </a:extLst>
              </p:cNvPr>
              <p:cNvPicPr>
                <a:picLocks noChangeAspect="1"/>
              </p:cNvPicPr>
              <p:nvPr/>
            </p:nvPicPr>
            <p:blipFill rotWithShape="1">
              <a:blip r:embed="rId3"/>
              <a:srcRect l="3317" t="1162" r="4736" b="2687"/>
              <a:stretch/>
            </p:blipFill>
            <p:spPr>
              <a:xfrm>
                <a:off x="5404486" y="4311222"/>
                <a:ext cx="674370" cy="1337103"/>
              </a:xfrm>
              <a:prstGeom prst="rect">
                <a:avLst/>
              </a:prstGeom>
            </p:spPr>
          </p:pic>
          <p:sp>
            <p:nvSpPr>
              <p:cNvPr id="15" name="TextBox 14">
                <a:extLst>
                  <a:ext uri="{FF2B5EF4-FFF2-40B4-BE49-F238E27FC236}">
                    <a16:creationId xmlns:a16="http://schemas.microsoft.com/office/drawing/2014/main" id="{0ACA33D1-A80E-495A-8C17-CCF7D78658F3}"/>
                  </a:ext>
                </a:extLst>
              </p:cNvPr>
              <p:cNvSpPr txBox="1"/>
              <p:nvPr/>
            </p:nvSpPr>
            <p:spPr>
              <a:xfrm>
                <a:off x="4334306" y="6039134"/>
                <a:ext cx="3489099" cy="830997"/>
              </a:xfrm>
              <a:prstGeom prst="rect">
                <a:avLst/>
              </a:prstGeom>
              <a:noFill/>
            </p:spPr>
            <p:txBody>
              <a:bodyPr wrap="square" rtlCol="1">
                <a:spAutoFit/>
              </a:bodyPr>
              <a:lstStyle/>
              <a:p>
                <a:r>
                  <a:rPr lang="en-US" sz="2400" b="1" dirty="0"/>
                  <a:t>Latent space representation</a:t>
                </a:r>
                <a:endParaRPr lang="he-IL" sz="2400" b="1" dirty="0"/>
              </a:p>
            </p:txBody>
          </p:sp>
          <p:sp>
            <p:nvSpPr>
              <p:cNvPr id="17" name="TextBox 16">
                <a:extLst>
                  <a:ext uri="{FF2B5EF4-FFF2-40B4-BE49-F238E27FC236}">
                    <a16:creationId xmlns:a16="http://schemas.microsoft.com/office/drawing/2014/main" id="{50A5F709-E8F0-4580-BAB7-D007752FA4BC}"/>
                  </a:ext>
                </a:extLst>
              </p:cNvPr>
              <p:cNvSpPr txBox="1"/>
              <p:nvPr/>
            </p:nvSpPr>
            <p:spPr>
              <a:xfrm>
                <a:off x="892243" y="5802942"/>
                <a:ext cx="1749669" cy="461665"/>
              </a:xfrm>
              <a:prstGeom prst="rect">
                <a:avLst/>
              </a:prstGeom>
              <a:noFill/>
            </p:spPr>
            <p:txBody>
              <a:bodyPr wrap="square" rtlCol="0">
                <a:spAutoFit/>
              </a:bodyPr>
              <a:lstStyle/>
              <a:p>
                <a:r>
                  <a:rPr lang="en-US" sz="2400" dirty="0"/>
                  <a:t>Noisy Input</a:t>
                </a:r>
              </a:p>
            </p:txBody>
          </p:sp>
        </p:grpSp>
        <p:sp>
          <p:nvSpPr>
            <p:cNvPr id="19" name="Arrow: Right 18">
              <a:extLst>
                <a:ext uri="{FF2B5EF4-FFF2-40B4-BE49-F238E27FC236}">
                  <a16:creationId xmlns:a16="http://schemas.microsoft.com/office/drawing/2014/main" id="{CBAA0AA8-B476-4EAD-8A33-62E49E8F16B4}"/>
                </a:ext>
              </a:extLst>
            </p:cNvPr>
            <p:cNvSpPr/>
            <p:nvPr/>
          </p:nvSpPr>
          <p:spPr>
            <a:xfrm>
              <a:off x="1837592" y="4862145"/>
              <a:ext cx="1031162" cy="246151"/>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9">
              <a:extLst>
                <a:ext uri="{FF2B5EF4-FFF2-40B4-BE49-F238E27FC236}">
                  <a16:creationId xmlns:a16="http://schemas.microsoft.com/office/drawing/2014/main" id="{03FAB04E-780E-425D-A8DA-75019F67CA21}"/>
                </a:ext>
              </a:extLst>
            </p:cNvPr>
            <p:cNvSpPr/>
            <p:nvPr/>
          </p:nvSpPr>
          <p:spPr>
            <a:xfrm>
              <a:off x="4558078" y="4862145"/>
              <a:ext cx="846408" cy="246150"/>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2DD85F1F-7BD2-467C-BA95-3484818983D1}"/>
                </a:ext>
              </a:extLst>
            </p:cNvPr>
            <p:cNvSpPr/>
            <p:nvPr/>
          </p:nvSpPr>
          <p:spPr>
            <a:xfrm>
              <a:off x="6078856" y="4856698"/>
              <a:ext cx="580394" cy="251598"/>
            </a:xfrm>
            <a:prstGeom prst="rightArrow">
              <a:avLst>
                <a:gd name="adj1" fmla="val 31632"/>
                <a:gd name="adj2" fmla="val 6451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descr="A picture containing athletic game, sport&#10;&#10;Description generated with very high confidence">
            <a:extLst>
              <a:ext uri="{FF2B5EF4-FFF2-40B4-BE49-F238E27FC236}">
                <a16:creationId xmlns:a16="http://schemas.microsoft.com/office/drawing/2014/main" id="{EA2312AC-4EA8-4BAD-91BF-8B4A330203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67592" y="2981068"/>
            <a:ext cx="5449309" cy="2991197"/>
          </a:xfrm>
          <a:prstGeom prst="rect">
            <a:avLst/>
          </a:prstGeom>
        </p:spPr>
      </p:pic>
      <p:sp>
        <p:nvSpPr>
          <p:cNvPr id="23" name="Title 1">
            <a:extLst>
              <a:ext uri="{FF2B5EF4-FFF2-40B4-BE49-F238E27FC236}">
                <a16:creationId xmlns:a16="http://schemas.microsoft.com/office/drawing/2014/main" id="{2EADE2CC-E9C0-544E-9B24-0D8DD1B5B1FE}"/>
              </a:ext>
            </a:extLst>
          </p:cNvPr>
          <p:cNvSpPr>
            <a:spLocks noGrp="1"/>
          </p:cNvSpPr>
          <p:nvPr>
            <p:ph type="title"/>
          </p:nvPr>
        </p:nvSpPr>
        <p:spPr>
          <a:xfrm>
            <a:off x="838200" y="365126"/>
            <a:ext cx="10515600" cy="1046202"/>
          </a:xfrm>
        </p:spPr>
        <p:txBody>
          <a:bodyPr/>
          <a:lstStyle/>
          <a:p>
            <a:pPr algn="ctr"/>
            <a:r>
              <a:rPr lang="en-US" dirty="0">
                <a:latin typeface="Arial" panose="020B0604020202020204" pitchFamily="34" charset="0"/>
                <a:cs typeface="Arial" panose="020B0604020202020204" pitchFamily="34" charset="0"/>
              </a:rPr>
              <a:t>Denoising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145863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C9F416A-7421-4A53-A0E0-850E976761C6}"/>
                  </a:ext>
                </a:extLst>
              </p:cNvPr>
              <p:cNvSpPr txBox="1"/>
              <p:nvPr/>
            </p:nvSpPr>
            <p:spPr>
              <a:xfrm>
                <a:off x="243282" y="4056664"/>
                <a:ext cx="11434193" cy="2460738"/>
              </a:xfrm>
              <a:prstGeom prst="rect">
                <a:avLst/>
              </a:prstGeom>
            </p:spPr>
            <p:style>
              <a:lnRef idx="0">
                <a:schemeClr val="accent1"/>
              </a:lnRef>
              <a:fillRef idx="3">
                <a:schemeClr val="accent1"/>
              </a:fillRef>
              <a:effectRef idx="3">
                <a:schemeClr val="accent1"/>
              </a:effectRef>
              <a:fontRef idx="minor">
                <a:schemeClr val="lt1"/>
              </a:fontRef>
            </p:style>
            <p:txBody>
              <a:bodyPr wrap="square" rtlCol="1">
                <a:spAutoFit/>
              </a:bodyPr>
              <a:lstStyle/>
              <a:p>
                <a:r>
                  <a:rPr lang="en-US" sz="2800" dirty="0">
                    <a:solidFill>
                      <a:schemeClr val="tx1"/>
                    </a:solidFill>
                  </a:rPr>
                  <a:t>A </a:t>
                </a:r>
                <a:r>
                  <a:rPr lang="en-US" sz="2800" b="1" dirty="0">
                    <a:solidFill>
                      <a:schemeClr val="tx1"/>
                    </a:solidFill>
                  </a:rPr>
                  <a:t>DAE</a:t>
                </a:r>
                <a:r>
                  <a:rPr lang="en-US" sz="2800" dirty="0">
                    <a:solidFill>
                      <a:schemeClr val="tx1"/>
                    </a:solidFill>
                  </a:rPr>
                  <a:t> instead minimizes:</a:t>
                </a:r>
                <a:endParaRPr lang="en-US" sz="2800" i="1" dirty="0">
                  <a:solidFill>
                    <a:schemeClr val="tx1"/>
                  </a:solidFill>
                  <a:latin typeface="Cambria Math" panose="02040503050406030204" pitchFamily="18" charset="0"/>
                </a:endParaRPr>
              </a:p>
              <a:p>
                <a:pPr lvl="1"/>
                <a:r>
                  <a:rPr lang="en-US" sz="2800" dirty="0">
                    <a:solidFill>
                      <a:schemeClr val="tx1"/>
                    </a:solidFill>
                  </a:rPr>
                  <a:t>  				</a:t>
                </a:r>
                <a:r>
                  <a:rPr lang="he-IL" sz="2800" dirty="0">
                    <a:solidFill>
                      <a:schemeClr val="tx1"/>
                    </a:solidFill>
                  </a:rPr>
                  <a:t>				</a:t>
                </a:r>
                <a14:m>
                  <m:oMath xmlns:m="http://schemas.openxmlformats.org/officeDocument/2006/math">
                    <m:r>
                      <a:rPr lang="he-IL" sz="2800" i="1">
                        <a:solidFill>
                          <a:schemeClr val="tx1"/>
                        </a:solidFill>
                        <a:latin typeface="Cambria Math" panose="02040503050406030204" pitchFamily="18" charset="0"/>
                      </a:rPr>
                      <m:t>𝐿</m:t>
                    </m:r>
                    <m:d>
                      <m:dPr>
                        <m:ctrlPr>
                          <a:rPr lang="he-IL" sz="2800" i="1">
                            <a:solidFill>
                              <a:schemeClr val="tx1"/>
                            </a:solidFill>
                            <a:latin typeface="Cambria Math" panose="02040503050406030204" pitchFamily="18" charset="0"/>
                          </a:rPr>
                        </m:ctrlPr>
                      </m:dPr>
                      <m:e>
                        <m:r>
                          <a:rPr lang="he-IL" sz="2800" i="1">
                            <a:solidFill>
                              <a:schemeClr val="tx1"/>
                            </a:solidFill>
                            <a:latin typeface="Cambria Math" panose="02040503050406030204" pitchFamily="18" charset="0"/>
                          </a:rPr>
                          <m:t>𝑥</m:t>
                        </m:r>
                        <m:r>
                          <a:rPr lang="he-IL" sz="2800">
                            <a:solidFill>
                              <a:schemeClr val="tx1"/>
                            </a:solidFill>
                            <a:latin typeface="Cambria Math" panose="02040503050406030204" pitchFamily="18" charset="0"/>
                          </a:rPr>
                          <m:t>,</m:t>
                        </m:r>
                        <m:r>
                          <a:rPr lang="he-IL" sz="2800" i="1">
                            <a:solidFill>
                              <a:schemeClr val="tx1"/>
                            </a:solidFill>
                            <a:latin typeface="Cambria Math" panose="02040503050406030204" pitchFamily="18" charset="0"/>
                          </a:rPr>
                          <m:t>𝑔</m:t>
                        </m:r>
                        <m:d>
                          <m:dPr>
                            <m:ctrlPr>
                              <a:rPr lang="he-IL" sz="2800" i="1">
                                <a:solidFill>
                                  <a:schemeClr val="tx1"/>
                                </a:solidFill>
                                <a:latin typeface="Cambria Math" panose="02040503050406030204" pitchFamily="18" charset="0"/>
                              </a:rPr>
                            </m:ctrlPr>
                          </m:dPr>
                          <m:e>
                            <m:r>
                              <a:rPr lang="he-IL" sz="2800" i="1">
                                <a:solidFill>
                                  <a:schemeClr val="tx1"/>
                                </a:solidFill>
                                <a:latin typeface="Cambria Math" panose="02040503050406030204" pitchFamily="18" charset="0"/>
                              </a:rPr>
                              <m:t>𝑓</m:t>
                            </m:r>
                            <m:d>
                              <m:dPr>
                                <m:ctrlPr>
                                  <a:rPr lang="he-IL" sz="2800" i="1">
                                    <a:solidFill>
                                      <a:schemeClr val="tx1"/>
                                    </a:solidFill>
                                    <a:latin typeface="Cambria Math" panose="02040503050406030204" pitchFamily="18" charset="0"/>
                                  </a:rPr>
                                </m:ctrlPr>
                              </m:dPr>
                              <m:e>
                                <m:acc>
                                  <m:accPr>
                                    <m:chr m:val="̃"/>
                                    <m:ctrlPr>
                                      <a:rPr lang="he-IL" sz="2800" i="1">
                                        <a:solidFill>
                                          <a:schemeClr val="tx1"/>
                                        </a:solidFill>
                                        <a:latin typeface="Cambria Math" panose="02040503050406030204" pitchFamily="18" charset="0"/>
                                      </a:rPr>
                                    </m:ctrlPr>
                                  </m:accPr>
                                  <m:e>
                                    <m:r>
                                      <a:rPr lang="he-IL" sz="2800" i="1">
                                        <a:solidFill>
                                          <a:schemeClr val="tx1"/>
                                        </a:solidFill>
                                        <a:latin typeface="Cambria Math" panose="02040503050406030204" pitchFamily="18" charset="0"/>
                                      </a:rPr>
                                      <m:t>𝑥</m:t>
                                    </m:r>
                                  </m:e>
                                </m:acc>
                              </m:e>
                            </m:d>
                          </m:e>
                        </m:d>
                      </m:e>
                    </m:d>
                  </m:oMath>
                </a14:m>
                <a:endParaRPr lang="en-US" sz="2800" dirty="0">
                  <a:solidFill>
                    <a:schemeClr val="tx1"/>
                  </a:solidFill>
                </a:endParaRPr>
              </a:p>
              <a:p>
                <a:pPr lvl="1"/>
                <a:endParaRPr lang="he-IL" sz="2800" dirty="0">
                  <a:solidFill>
                    <a:schemeClr val="tx1"/>
                  </a:solidFill>
                </a:endParaRPr>
              </a:p>
              <a:p>
                <a:pPr lvl="1"/>
                <a:r>
                  <a:rPr lang="en-US" sz="2800" dirty="0">
                    <a:solidFill>
                      <a:schemeClr val="tx1"/>
                    </a:solidFill>
                  </a:rPr>
                  <a:t>where </a:t>
                </a:r>
                <a14:m>
                  <m:oMath xmlns:m="http://schemas.openxmlformats.org/officeDocument/2006/math">
                    <m:acc>
                      <m:accPr>
                        <m:chr m:val="̃"/>
                        <m:ctrlPr>
                          <a:rPr lang="he-IL" sz="2800" i="1">
                            <a:solidFill>
                              <a:schemeClr val="tx1"/>
                            </a:solidFill>
                            <a:latin typeface="Cambria Math" panose="02040503050406030204" pitchFamily="18" charset="0"/>
                          </a:rPr>
                        </m:ctrlPr>
                      </m:accPr>
                      <m:e>
                        <m:r>
                          <a:rPr lang="he-IL" sz="2800" i="1">
                            <a:solidFill>
                              <a:schemeClr val="tx1"/>
                            </a:solidFill>
                            <a:latin typeface="Cambria Math" panose="02040503050406030204" pitchFamily="18" charset="0"/>
                          </a:rPr>
                          <m:t>𝑥</m:t>
                        </m:r>
                      </m:e>
                    </m:acc>
                  </m:oMath>
                </a14:m>
                <a:r>
                  <a:rPr lang="he-IL" sz="2800" dirty="0">
                    <a:solidFill>
                      <a:schemeClr val="tx1"/>
                    </a:solidFill>
                  </a:rPr>
                  <a:t> </a:t>
                </a:r>
                <a:r>
                  <a:rPr lang="en-US" sz="2800" dirty="0">
                    <a:solidFill>
                      <a:schemeClr val="tx1"/>
                    </a:solidFill>
                  </a:rPr>
                  <a:t>is a copy of</a:t>
                </a:r>
                <a:r>
                  <a:rPr lang="he-IL" sz="2800" dirty="0">
                    <a:solidFill>
                      <a:schemeClr val="tx1"/>
                    </a:solidFill>
                  </a:rPr>
                  <a:t> </a:t>
                </a:r>
                <a14:m>
                  <m:oMath xmlns:m="http://schemas.openxmlformats.org/officeDocument/2006/math">
                    <m:r>
                      <a:rPr lang="he-IL" sz="2800" i="1">
                        <a:solidFill>
                          <a:schemeClr val="tx1"/>
                        </a:solidFill>
                        <a:latin typeface="Cambria Math" panose="02040503050406030204" pitchFamily="18" charset="0"/>
                      </a:rPr>
                      <m:t>𝑥</m:t>
                    </m:r>
                  </m:oMath>
                </a14:m>
                <a:r>
                  <a:rPr lang="he-IL" sz="2800" dirty="0">
                    <a:solidFill>
                      <a:schemeClr val="tx1"/>
                    </a:solidFill>
                  </a:rPr>
                  <a:t> </a:t>
                </a:r>
                <a:r>
                  <a:rPr lang="en-US" sz="2800" dirty="0">
                    <a:solidFill>
                      <a:schemeClr val="tx1"/>
                    </a:solidFill>
                  </a:rPr>
                  <a:t>that has been corrupted by some form of noise.</a:t>
                </a:r>
                <a:endParaRPr lang="he-IL" sz="2800" dirty="0">
                  <a:solidFill>
                    <a:schemeClr val="tx1"/>
                  </a:solidFill>
                </a:endParaRPr>
              </a:p>
              <a:p>
                <a:endParaRPr lang="he-IL" sz="2800" dirty="0">
                  <a:solidFill>
                    <a:schemeClr val="tx1"/>
                  </a:solidFill>
                </a:endParaRPr>
              </a:p>
            </p:txBody>
          </p:sp>
        </mc:Choice>
        <mc:Fallback xmlns="">
          <p:sp>
            <p:nvSpPr>
              <p:cNvPr id="5" name="TextBox 4">
                <a:extLst>
                  <a:ext uri="{FF2B5EF4-FFF2-40B4-BE49-F238E27FC236}">
                    <a16:creationId xmlns:a16="http://schemas.microsoft.com/office/drawing/2014/main" id="{9C9F416A-7421-4A53-A0E0-850E976761C6}"/>
                  </a:ext>
                </a:extLst>
              </p:cNvPr>
              <p:cNvSpPr txBox="1">
                <a:spLocks noRot="1" noChangeAspect="1" noMove="1" noResize="1" noEditPoints="1" noAdjustHandles="1" noChangeArrowheads="1" noChangeShapeType="1" noTextEdit="1"/>
              </p:cNvSpPr>
              <p:nvPr/>
            </p:nvSpPr>
            <p:spPr>
              <a:xfrm>
                <a:off x="243282" y="4056664"/>
                <a:ext cx="11434193" cy="2460738"/>
              </a:xfrm>
              <a:prstGeom prst="rect">
                <a:avLst/>
              </a:prstGeom>
              <a:blipFill>
                <a:blip r:embed="rId2"/>
                <a:stretch>
                  <a:fillRect/>
                </a:stretch>
              </a:blipFill>
            </p:spPr>
            <p:txBody>
              <a:bodyPr/>
              <a:lstStyle/>
              <a:p>
                <a:r>
                  <a:rPr lang="he-IL">
                    <a:noFill/>
                  </a:rPr>
                  <a:t> </a:t>
                </a:r>
              </a:p>
            </p:txBody>
          </p:sp>
        </mc:Fallback>
      </mc:AlternateContent>
      <p:sp>
        <p:nvSpPr>
          <p:cNvPr id="3" name="Arrow: Right 2">
            <a:extLst>
              <a:ext uri="{FF2B5EF4-FFF2-40B4-BE49-F238E27FC236}">
                <a16:creationId xmlns:a16="http://schemas.microsoft.com/office/drawing/2014/main" id="{CD904986-9F83-4A4C-B663-8BB763DFA6D6}"/>
              </a:ext>
            </a:extLst>
          </p:cNvPr>
          <p:cNvSpPr/>
          <p:nvPr/>
        </p:nvSpPr>
        <p:spPr>
          <a:xfrm rot="5400000">
            <a:off x="9150946" y="3818915"/>
            <a:ext cx="1434606" cy="947956"/>
          </a:xfrm>
          <a:prstGeom prst="rightArrow">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BC2AD061-D5EE-4755-97A4-E33D8A010B13}"/>
                  </a:ext>
                </a:extLst>
              </p:cNvPr>
              <p:cNvSpPr txBox="1"/>
              <p:nvPr/>
            </p:nvSpPr>
            <p:spPr>
              <a:xfrm>
                <a:off x="2323751" y="1753210"/>
                <a:ext cx="9353724" cy="2029851"/>
              </a:xfrm>
              <a:prstGeom prst="rect">
                <a:avLst/>
              </a:prstGeom>
            </p:spPr>
            <p:style>
              <a:lnRef idx="0">
                <a:schemeClr val="accent2"/>
              </a:lnRef>
              <a:fillRef idx="3">
                <a:schemeClr val="accent2"/>
              </a:fillRef>
              <a:effectRef idx="3">
                <a:schemeClr val="accent2"/>
              </a:effectRef>
              <a:fontRef idx="minor">
                <a:schemeClr val="lt1"/>
              </a:fontRef>
            </p:style>
            <p:txBody>
              <a:bodyPr wrap="square" rtlCol="1">
                <a:spAutoFit/>
              </a:bodyPr>
              <a:lstStyle/>
              <a:p>
                <a:r>
                  <a:rPr lang="en-US" sz="2800" dirty="0">
                    <a:solidFill>
                      <a:schemeClr val="tx1"/>
                    </a:solidFill>
                  </a:rPr>
                  <a:t>Instead of trying to mimic the identity function by minimizing:</a:t>
                </a:r>
              </a:p>
              <a:p>
                <a:r>
                  <a:rPr lang="en-US" sz="2800" dirty="0">
                    <a:solidFill>
                      <a:schemeClr val="tx1"/>
                    </a:solidFill>
                  </a:rPr>
                  <a:t>							</a:t>
                </a:r>
                <a14:m>
                  <m:oMath xmlns:m="http://schemas.openxmlformats.org/officeDocument/2006/math">
                    <m:r>
                      <a:rPr lang="en-US" sz="2800" i="1" dirty="0" smtClean="0">
                        <a:solidFill>
                          <a:schemeClr val="tx1"/>
                        </a:solidFill>
                        <a:latin typeface="Cambria Math" panose="02040503050406030204" pitchFamily="18" charset="0"/>
                      </a:rPr>
                      <m:t>𝐿</m:t>
                    </m:r>
                    <m:d>
                      <m:dPr>
                        <m:ctrlPr>
                          <a:rPr lang="en-US" sz="2800" i="1" dirty="0" smtClean="0">
                            <a:solidFill>
                              <a:schemeClr val="tx1"/>
                            </a:solidFill>
                            <a:latin typeface="Cambria Math" panose="02040503050406030204" pitchFamily="18" charset="0"/>
                          </a:rPr>
                        </m:ctrlPr>
                      </m:dPr>
                      <m:e>
                        <m:r>
                          <a:rPr lang="en-US" sz="2800" i="1" dirty="0" smtClean="0">
                            <a:solidFill>
                              <a:schemeClr val="tx1"/>
                            </a:solidFill>
                            <a:latin typeface="Cambria Math" panose="02040503050406030204" pitchFamily="18" charset="0"/>
                          </a:rPr>
                          <m:t>𝑥</m:t>
                        </m:r>
                        <m:r>
                          <a:rPr lang="en-US" sz="2800" i="1" dirty="0" smtClean="0">
                            <a:solidFill>
                              <a:schemeClr val="tx1"/>
                            </a:solidFill>
                            <a:latin typeface="Cambria Math" panose="02040503050406030204" pitchFamily="18" charset="0"/>
                          </a:rPr>
                          <m:t>,</m:t>
                        </m:r>
                        <m:r>
                          <a:rPr lang="en-US" sz="2800" i="1" dirty="0" smtClean="0">
                            <a:solidFill>
                              <a:schemeClr val="tx1"/>
                            </a:solidFill>
                            <a:latin typeface="Cambria Math" panose="02040503050406030204" pitchFamily="18" charset="0"/>
                          </a:rPr>
                          <m:t>𝑔</m:t>
                        </m:r>
                        <m:d>
                          <m:dPr>
                            <m:ctrlPr>
                              <a:rPr lang="en-US" sz="2800" i="1" dirty="0" smtClean="0">
                                <a:solidFill>
                                  <a:schemeClr val="tx1"/>
                                </a:solidFill>
                                <a:latin typeface="Cambria Math" panose="02040503050406030204" pitchFamily="18" charset="0"/>
                              </a:rPr>
                            </m:ctrlPr>
                          </m:dPr>
                          <m:e>
                            <m:r>
                              <a:rPr lang="en-US" sz="2800" i="1" dirty="0" smtClean="0">
                                <a:solidFill>
                                  <a:schemeClr val="tx1"/>
                                </a:solidFill>
                                <a:latin typeface="Cambria Math" panose="02040503050406030204" pitchFamily="18" charset="0"/>
                              </a:rPr>
                              <m:t>𝑓</m:t>
                            </m:r>
                            <m:d>
                              <m:dPr>
                                <m:ctrlPr>
                                  <a:rPr lang="en-US" sz="2800" i="1" dirty="0" smtClean="0">
                                    <a:solidFill>
                                      <a:schemeClr val="tx1"/>
                                    </a:solidFill>
                                    <a:latin typeface="Cambria Math" panose="02040503050406030204" pitchFamily="18" charset="0"/>
                                  </a:rPr>
                                </m:ctrlPr>
                              </m:dPr>
                              <m:e>
                                <m:r>
                                  <a:rPr lang="en-US" sz="2800" i="1" dirty="0" smtClean="0">
                                    <a:solidFill>
                                      <a:schemeClr val="tx1"/>
                                    </a:solidFill>
                                    <a:latin typeface="Cambria Math" panose="02040503050406030204" pitchFamily="18" charset="0"/>
                                  </a:rPr>
                                  <m:t>𝑥</m:t>
                                </m:r>
                              </m:e>
                            </m:d>
                          </m:e>
                        </m:d>
                      </m:e>
                    </m:d>
                  </m:oMath>
                </a14:m>
                <a:endParaRPr lang="en-US" sz="2800" i="1" dirty="0">
                  <a:solidFill>
                    <a:schemeClr val="tx1"/>
                  </a:solidFill>
                  <a:latin typeface="Cambria Math" panose="02040503050406030204" pitchFamily="18" charset="0"/>
                </a:endParaRPr>
              </a:p>
              <a:p>
                <a:endParaRPr lang="en-US" sz="2800" i="1" dirty="0">
                  <a:solidFill>
                    <a:schemeClr val="tx1"/>
                  </a:solidFill>
                  <a:latin typeface="Cambria Math" panose="02040503050406030204" pitchFamily="18" charset="0"/>
                </a:endParaRPr>
              </a:p>
              <a:p>
                <a:r>
                  <a:rPr lang="en-US" sz="2800" i="1" dirty="0">
                    <a:solidFill>
                      <a:schemeClr val="tx1"/>
                    </a:solidFill>
                    <a:latin typeface="Cambria Math" panose="02040503050406030204" pitchFamily="18" charset="0"/>
                  </a:rPr>
                  <a:t>     	</a:t>
                </a:r>
                <a:r>
                  <a:rPr lang="en-US" sz="2800" dirty="0">
                    <a:solidFill>
                      <a:schemeClr val="tx1"/>
                    </a:solidFill>
                  </a:rPr>
                  <a:t>where</a:t>
                </a:r>
                <a:r>
                  <a:rPr lang="en-US" sz="2800" i="1" dirty="0">
                    <a:solidFill>
                      <a:schemeClr val="tx1"/>
                    </a:solidFill>
                    <a:latin typeface="Cambria Math" panose="02040503050406030204" pitchFamily="18" charset="0"/>
                  </a:rPr>
                  <a:t> L </a:t>
                </a:r>
                <a:r>
                  <a:rPr lang="en-US" sz="2800" dirty="0">
                    <a:solidFill>
                      <a:schemeClr val="tx1"/>
                    </a:solidFill>
                  </a:rPr>
                  <a:t>is some loss function</a:t>
                </a:r>
              </a:p>
            </p:txBody>
          </p:sp>
        </mc:Choice>
        <mc:Fallback xmlns="">
          <p:sp>
            <p:nvSpPr>
              <p:cNvPr id="4" name="TextBox 3">
                <a:extLst>
                  <a:ext uri="{FF2B5EF4-FFF2-40B4-BE49-F238E27FC236}">
                    <a16:creationId xmlns:a16="http://schemas.microsoft.com/office/drawing/2014/main" id="{BC2AD061-D5EE-4755-97A4-E33D8A010B13}"/>
                  </a:ext>
                </a:extLst>
              </p:cNvPr>
              <p:cNvSpPr txBox="1">
                <a:spLocks noRot="1" noChangeAspect="1" noMove="1" noResize="1" noEditPoints="1" noAdjustHandles="1" noChangeArrowheads="1" noChangeShapeType="1" noTextEdit="1"/>
              </p:cNvSpPr>
              <p:nvPr/>
            </p:nvSpPr>
            <p:spPr>
              <a:xfrm>
                <a:off x="2323751" y="1753210"/>
                <a:ext cx="9353724" cy="2029851"/>
              </a:xfrm>
              <a:prstGeom prst="rect">
                <a:avLst/>
              </a:prstGeom>
              <a:blipFill>
                <a:blip r:embed="rId3"/>
                <a:stretch>
                  <a:fillRect/>
                </a:stretch>
              </a:blipFill>
            </p:spPr>
            <p:txBody>
              <a:bodyPr/>
              <a:lstStyle/>
              <a:p>
                <a:r>
                  <a:rPr lang="he-IL">
                    <a:noFill/>
                  </a:rPr>
                  <a:t> </a:t>
                </a:r>
              </a:p>
            </p:txBody>
          </p:sp>
        </mc:Fallback>
      </mc:AlternateContent>
      <p:sp>
        <p:nvSpPr>
          <p:cNvPr id="8" name="Title 1">
            <a:extLst>
              <a:ext uri="{FF2B5EF4-FFF2-40B4-BE49-F238E27FC236}">
                <a16:creationId xmlns:a16="http://schemas.microsoft.com/office/drawing/2014/main" id="{46503256-C8AA-BD4E-85D5-A93B47DCF6A0}"/>
              </a:ext>
            </a:extLst>
          </p:cNvPr>
          <p:cNvSpPr>
            <a:spLocks noGrp="1"/>
          </p:cNvSpPr>
          <p:nvPr>
            <p:ph type="title"/>
          </p:nvPr>
        </p:nvSpPr>
        <p:spPr>
          <a:xfrm>
            <a:off x="838200" y="365126"/>
            <a:ext cx="10515600" cy="1046202"/>
          </a:xfrm>
        </p:spPr>
        <p:txBody>
          <a:bodyPr/>
          <a:lstStyle/>
          <a:p>
            <a:pPr algn="ctr"/>
            <a:r>
              <a:rPr lang="en-US" dirty="0">
                <a:latin typeface="Arial" panose="020B0604020202020204" pitchFamily="34" charset="0"/>
                <a:cs typeface="Arial" panose="020B0604020202020204" pitchFamily="34" charset="0"/>
              </a:rPr>
              <a:t>Denoising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6127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CCB02-4EF5-4B50-B3A2-9F94294E9EAF}"/>
              </a:ext>
            </a:extLst>
          </p:cNvPr>
          <p:cNvSpPr>
            <a:spLocks noGrp="1"/>
          </p:cNvSpPr>
          <p:nvPr>
            <p:ph type="title"/>
          </p:nvPr>
        </p:nvSpPr>
        <p:spPr>
          <a:xfrm>
            <a:off x="1066800" y="265427"/>
            <a:ext cx="10058400" cy="630170"/>
          </a:xfrm>
        </p:spPr>
        <p:txBody>
          <a:bodyPr>
            <a:normAutofit fontScale="90000"/>
          </a:bodyPr>
          <a:lstStyle/>
          <a:p>
            <a:pPr algn="ctr"/>
            <a:r>
              <a:rPr lang="en-US" dirty="0">
                <a:latin typeface="Arial" panose="020B0604020202020204" pitchFamily="34" charset="0"/>
                <a:cs typeface="Arial" panose="020B0604020202020204" pitchFamily="34" charset="0"/>
              </a:rPr>
              <a:t>Supervised Learning </a:t>
            </a:r>
            <a:endParaRPr lang="he-IL"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C064F28F-02A0-4805-BBB4-5B716C3DD16B}"/>
              </a:ext>
            </a:extLst>
          </p:cNvPr>
          <p:cNvSpPr>
            <a:spLocks noGrp="1"/>
          </p:cNvSpPr>
          <p:nvPr>
            <p:ph idx="1"/>
          </p:nvPr>
        </p:nvSpPr>
        <p:spPr>
          <a:xfrm>
            <a:off x="477078" y="1282149"/>
            <a:ext cx="9849678" cy="1371599"/>
          </a:xfrm>
        </p:spPr>
        <p:txBody>
          <a:bodyPr>
            <a:noAutofit/>
          </a:bodyPr>
          <a:lstStyle/>
          <a:p>
            <a:pPr algn="l"/>
            <a:r>
              <a:rPr lang="en-US" sz="3200" dirty="0"/>
              <a:t>Data: (X, Y)</a:t>
            </a:r>
          </a:p>
          <a:p>
            <a:pPr algn="l"/>
            <a:r>
              <a:rPr lang="en-US" sz="3200" dirty="0"/>
              <a:t>Goal: Learn a Mapping Function f where: f(X) = Y</a:t>
            </a:r>
          </a:p>
          <a:p>
            <a:pPr algn="l"/>
            <a:endParaRPr lang="en-US" sz="3200" dirty="0"/>
          </a:p>
        </p:txBody>
      </p:sp>
      <p:pic>
        <p:nvPicPr>
          <p:cNvPr id="42" name="Picture 41">
            <a:extLst>
              <a:ext uri="{FF2B5EF4-FFF2-40B4-BE49-F238E27FC236}">
                <a16:creationId xmlns:a16="http://schemas.microsoft.com/office/drawing/2014/main" id="{9934FBE9-9553-40E7-9BF3-B6A9DE235DA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17449" y="2822714"/>
            <a:ext cx="8983682" cy="3769859"/>
          </a:xfrm>
          <a:prstGeom prst="rect">
            <a:avLst/>
          </a:prstGeom>
        </p:spPr>
      </p:pic>
    </p:spTree>
    <p:extLst>
      <p:ext uri="{BB962C8B-B14F-4D97-AF65-F5344CB8AC3E}">
        <p14:creationId xmlns:p14="http://schemas.microsoft.com/office/powerpoint/2010/main" val="2296637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C2AD061-D5EE-4755-97A4-E33D8A010B13}"/>
              </a:ext>
            </a:extLst>
          </p:cNvPr>
          <p:cNvSpPr txBox="1"/>
          <p:nvPr/>
        </p:nvSpPr>
        <p:spPr>
          <a:xfrm>
            <a:off x="805343" y="2004969"/>
            <a:ext cx="9932565" cy="369332"/>
          </a:xfrm>
          <a:prstGeom prst="rect">
            <a:avLst/>
          </a:prstGeom>
          <a:noFill/>
        </p:spPr>
        <p:txBody>
          <a:bodyPr wrap="square" rtlCol="1">
            <a:spAutoFit/>
          </a:bodyPr>
          <a:lstStyle/>
          <a:p>
            <a:pPr marL="285750" indent="-285750">
              <a:buFontTx/>
              <a:buChar char="-"/>
            </a:pPr>
            <a:endParaRPr lang="he-IL" dirty="0"/>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1A891530-97DF-4F71-9700-297BE1F582D3}"/>
                  </a:ext>
                </a:extLst>
              </p:cNvPr>
              <p:cNvSpPr txBox="1"/>
              <p:nvPr/>
            </p:nvSpPr>
            <p:spPr>
              <a:xfrm>
                <a:off x="5912525" y="3669321"/>
                <a:ext cx="902106"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panose="02040503050406030204" pitchFamily="18" charset="0"/>
                        </a:rPr>
                        <m:t>𝑓</m:t>
                      </m:r>
                      <m:d>
                        <m:dPr>
                          <m:ctrlPr>
                            <a:rPr lang="en-US" sz="3200" i="1">
                              <a:latin typeface="Cambria Math" panose="02040503050406030204" pitchFamily="18" charset="0"/>
                            </a:rPr>
                          </m:ctrlPr>
                        </m:dPr>
                        <m:e>
                          <m:r>
                            <a:rPr lang="en-US" sz="3200" i="1">
                              <a:latin typeface="Cambria Math" panose="02040503050406030204" pitchFamily="18" charset="0"/>
                            </a:rPr>
                            <m:t>𝑥</m:t>
                          </m:r>
                        </m:e>
                      </m:d>
                    </m:oMath>
                  </m:oMathPara>
                </a14:m>
                <a:endParaRPr lang="en-US" sz="3200" dirty="0"/>
              </a:p>
            </p:txBody>
          </p:sp>
        </mc:Choice>
        <mc:Fallback xmlns="">
          <p:sp>
            <p:nvSpPr>
              <p:cNvPr id="31" name="TextBox 30">
                <a:extLst>
                  <a:ext uri="{FF2B5EF4-FFF2-40B4-BE49-F238E27FC236}">
                    <a16:creationId xmlns:a16="http://schemas.microsoft.com/office/drawing/2014/main" id="{1A891530-97DF-4F71-9700-297BE1F582D3}"/>
                  </a:ext>
                </a:extLst>
              </p:cNvPr>
              <p:cNvSpPr txBox="1">
                <a:spLocks noRot="1" noChangeAspect="1" noMove="1" noResize="1" noEditPoints="1" noAdjustHandles="1" noChangeArrowheads="1" noChangeShapeType="1" noTextEdit="1"/>
              </p:cNvSpPr>
              <p:nvPr/>
            </p:nvSpPr>
            <p:spPr>
              <a:xfrm>
                <a:off x="5912525" y="3669321"/>
                <a:ext cx="902106" cy="492443"/>
              </a:xfrm>
              <a:prstGeom prst="rect">
                <a:avLst/>
              </a:prstGeom>
              <a:blipFill>
                <a:blip r:embed="rId2"/>
                <a:stretch>
                  <a:fillRect/>
                </a:stretch>
              </a:blipFill>
            </p:spPr>
            <p:txBody>
              <a:bodyPr/>
              <a:lstStyle/>
              <a:p>
                <a:r>
                  <a:rPr lang="he-IL">
                    <a:noFill/>
                  </a:rPr>
                  <a:t> </a:t>
                </a:r>
              </a:p>
            </p:txBody>
          </p:sp>
        </mc:Fallback>
      </mc:AlternateContent>
      <p:grpSp>
        <p:nvGrpSpPr>
          <p:cNvPr id="35" name="Group 34">
            <a:extLst>
              <a:ext uri="{FF2B5EF4-FFF2-40B4-BE49-F238E27FC236}">
                <a16:creationId xmlns:a16="http://schemas.microsoft.com/office/drawing/2014/main" id="{0EBB742D-C9D4-48F3-9762-B2196CB0859C}"/>
              </a:ext>
            </a:extLst>
          </p:cNvPr>
          <p:cNvGrpSpPr/>
          <p:nvPr/>
        </p:nvGrpSpPr>
        <p:grpSpPr>
          <a:xfrm>
            <a:off x="6648918" y="1949448"/>
            <a:ext cx="5378803" cy="4054057"/>
            <a:chOff x="5868742" y="2024732"/>
            <a:chExt cx="5378803" cy="4054057"/>
          </a:xfrm>
        </p:grpSpPr>
        <p:sp>
          <p:nvSpPr>
            <p:cNvPr id="5" name="Rectangle: Rounded Corners 4">
              <a:extLst>
                <a:ext uri="{FF2B5EF4-FFF2-40B4-BE49-F238E27FC236}">
                  <a16:creationId xmlns:a16="http://schemas.microsoft.com/office/drawing/2014/main" id="{EE31958A-4E09-4ED3-8EDB-4E91A2B9501B}"/>
                </a:ext>
              </a:extLst>
            </p:cNvPr>
            <p:cNvSpPr/>
            <p:nvPr/>
          </p:nvSpPr>
          <p:spPr>
            <a:xfrm>
              <a:off x="6633538" y="2024732"/>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0C1C1AE-2E7C-461B-8D15-AFF364A0DFDE}"/>
                </a:ext>
              </a:extLst>
            </p:cNvPr>
            <p:cNvSpPr/>
            <p:nvPr/>
          </p:nvSpPr>
          <p:spPr>
            <a:xfrm>
              <a:off x="7507142" y="219028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B856D23-22D9-47DA-80A7-BE42955DC39E}"/>
                </a:ext>
              </a:extLst>
            </p:cNvPr>
            <p:cNvSpPr/>
            <p:nvPr/>
          </p:nvSpPr>
          <p:spPr>
            <a:xfrm>
              <a:off x="8099157" y="219028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C8CD7428-51F3-4793-B31F-32B6D653F23C}"/>
                </a:ext>
              </a:extLst>
            </p:cNvPr>
            <p:cNvSpPr/>
            <p:nvPr/>
          </p:nvSpPr>
          <p:spPr>
            <a:xfrm>
              <a:off x="8686286" y="21902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392F34B8-5AE7-498A-B16A-6B8F36C67112}"/>
                </a:ext>
              </a:extLst>
            </p:cNvPr>
            <p:cNvSpPr/>
            <p:nvPr/>
          </p:nvSpPr>
          <p:spPr>
            <a:xfrm>
              <a:off x="9278301" y="21902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52C4355-6E98-494D-8B24-B50CAE5A7CF7}"/>
                </a:ext>
              </a:extLst>
            </p:cNvPr>
            <p:cNvSpPr/>
            <p:nvPr/>
          </p:nvSpPr>
          <p:spPr>
            <a:xfrm>
              <a:off x="9870316" y="219029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4AEF87D-BF56-44F9-BBBD-C2BD328321B4}"/>
                </a:ext>
              </a:extLst>
            </p:cNvPr>
            <p:cNvSpPr/>
            <p:nvPr/>
          </p:nvSpPr>
          <p:spPr>
            <a:xfrm>
              <a:off x="6920013" y="219028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E5E37404-5169-461C-B197-A9014930BD90}"/>
                </a:ext>
              </a:extLst>
            </p:cNvPr>
            <p:cNvSpPr/>
            <p:nvPr/>
          </p:nvSpPr>
          <p:spPr>
            <a:xfrm>
              <a:off x="6618284" y="5358942"/>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C20E27A-75E3-4E3C-98D1-C7969367A0C4}"/>
                </a:ext>
              </a:extLst>
            </p:cNvPr>
            <p:cNvSpPr/>
            <p:nvPr/>
          </p:nvSpPr>
          <p:spPr>
            <a:xfrm>
              <a:off x="7520588" y="552449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99D5910-51A4-4FE6-9D9D-9F65B296DBEF}"/>
                </a:ext>
              </a:extLst>
            </p:cNvPr>
            <p:cNvSpPr/>
            <p:nvPr/>
          </p:nvSpPr>
          <p:spPr>
            <a:xfrm>
              <a:off x="8112603" y="552449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A753CB6-A2C0-4F4C-AB4E-7B2F9241FF10}"/>
                </a:ext>
              </a:extLst>
            </p:cNvPr>
            <p:cNvSpPr/>
            <p:nvPr/>
          </p:nvSpPr>
          <p:spPr>
            <a:xfrm>
              <a:off x="8699732" y="552450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6964D70-8D79-4D0C-92C3-86299E53773D}"/>
                </a:ext>
              </a:extLst>
            </p:cNvPr>
            <p:cNvSpPr/>
            <p:nvPr/>
          </p:nvSpPr>
          <p:spPr>
            <a:xfrm>
              <a:off x="9291747" y="552450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7FE6AE6-A4F3-46DB-B3E3-28F4EC4DE957}"/>
                </a:ext>
              </a:extLst>
            </p:cNvPr>
            <p:cNvSpPr/>
            <p:nvPr/>
          </p:nvSpPr>
          <p:spPr>
            <a:xfrm>
              <a:off x="9883762" y="552450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2DE6065-4DFB-46B3-8805-18EE9873D0E8}"/>
                </a:ext>
              </a:extLst>
            </p:cNvPr>
            <p:cNvSpPr/>
            <p:nvPr/>
          </p:nvSpPr>
          <p:spPr>
            <a:xfrm>
              <a:off x="6933459" y="552449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033FABE5-23DC-4E5B-A5E9-6EB2A8411307}"/>
                </a:ext>
              </a:extLst>
            </p:cNvPr>
            <p:cNvSpPr/>
            <p:nvPr/>
          </p:nvSpPr>
          <p:spPr>
            <a:xfrm>
              <a:off x="6034455" y="3657316"/>
              <a:ext cx="5213090"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4F120D72-366F-488F-9841-EFD092AEA72C}"/>
                </a:ext>
              </a:extLst>
            </p:cNvPr>
            <p:cNvSpPr/>
            <p:nvPr/>
          </p:nvSpPr>
          <p:spPr>
            <a:xfrm>
              <a:off x="8200526" y="37974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A1B126B8-B8DE-448C-A4B1-33A9252BA7FF}"/>
                </a:ext>
              </a:extLst>
            </p:cNvPr>
            <p:cNvSpPr/>
            <p:nvPr/>
          </p:nvSpPr>
          <p:spPr>
            <a:xfrm>
              <a:off x="8792541" y="37974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F8D3F2B-5A61-4632-9AF3-3B53A756446B}"/>
                </a:ext>
              </a:extLst>
            </p:cNvPr>
            <p:cNvSpPr/>
            <p:nvPr/>
          </p:nvSpPr>
          <p:spPr>
            <a:xfrm>
              <a:off x="9379670" y="379743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85C854A2-EFEE-4172-961B-2500F4E218C5}"/>
                </a:ext>
              </a:extLst>
            </p:cNvPr>
            <p:cNvSpPr/>
            <p:nvPr/>
          </p:nvSpPr>
          <p:spPr>
            <a:xfrm>
              <a:off x="9971685" y="379743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53FBE03D-025E-4D7D-B655-FFBA7CDA4001}"/>
                </a:ext>
              </a:extLst>
            </p:cNvPr>
            <p:cNvSpPr/>
            <p:nvPr/>
          </p:nvSpPr>
          <p:spPr>
            <a:xfrm>
              <a:off x="10563700" y="379743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C62B12D-B3D4-4F23-92E6-D7AED321731C}"/>
                </a:ext>
              </a:extLst>
            </p:cNvPr>
            <p:cNvSpPr/>
            <p:nvPr/>
          </p:nvSpPr>
          <p:spPr>
            <a:xfrm>
              <a:off x="7613397" y="37974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0D29A1DB-0321-42C3-AD72-EC6B8320FFAA}"/>
                </a:ext>
              </a:extLst>
            </p:cNvPr>
            <p:cNvSpPr/>
            <p:nvPr/>
          </p:nvSpPr>
          <p:spPr>
            <a:xfrm>
              <a:off x="6429367" y="3797433"/>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AE5E868-16F6-4623-AC94-C4F623EB1051}"/>
                </a:ext>
              </a:extLst>
            </p:cNvPr>
            <p:cNvSpPr/>
            <p:nvPr/>
          </p:nvSpPr>
          <p:spPr>
            <a:xfrm>
              <a:off x="7021382" y="3784618"/>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EC99A11C-9937-4B85-85F4-98451CDAEE23}"/>
                </a:ext>
              </a:extLst>
            </p:cNvPr>
            <p:cNvSpPr/>
            <p:nvPr/>
          </p:nvSpPr>
          <p:spPr>
            <a:xfrm rot="16200000">
              <a:off x="8159201" y="4810932"/>
              <a:ext cx="928574"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1F605682-3EA9-4741-BD74-73D9DF0551A0}"/>
                </a:ext>
              </a:extLst>
            </p:cNvPr>
            <p:cNvSpPr/>
            <p:nvPr/>
          </p:nvSpPr>
          <p:spPr>
            <a:xfrm rot="16200000">
              <a:off x="8180461" y="3142761"/>
              <a:ext cx="852759"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255E0256-63D5-4163-820D-853C36ED9EA2}"/>
                    </a:ext>
                  </a:extLst>
                </p:cNvPr>
                <p:cNvSpPr txBox="1"/>
                <p:nvPr/>
              </p:nvSpPr>
              <p:spPr>
                <a:xfrm>
                  <a:off x="5868742" y="5471671"/>
                  <a:ext cx="604753" cy="4924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panose="02040503050406030204" pitchFamily="18" charset="0"/>
                          </a:rPr>
                          <m:t>𝑥</m:t>
                        </m:r>
                      </m:oMath>
                    </m:oMathPara>
                  </a14:m>
                  <a:endParaRPr lang="en-US" sz="3200" dirty="0"/>
                </a:p>
              </p:txBody>
            </p:sp>
          </mc:Choice>
          <mc:Fallback xmlns="">
            <p:sp>
              <p:nvSpPr>
                <p:cNvPr id="30" name="TextBox 29">
                  <a:extLst>
                    <a:ext uri="{FF2B5EF4-FFF2-40B4-BE49-F238E27FC236}">
                      <a16:creationId xmlns:a16="http://schemas.microsoft.com/office/drawing/2014/main" id="{255E0256-63D5-4163-820D-853C36ED9EA2}"/>
                    </a:ext>
                  </a:extLst>
                </p:cNvPr>
                <p:cNvSpPr txBox="1">
                  <a:spLocks noRot="1" noChangeAspect="1" noMove="1" noResize="1" noEditPoints="1" noAdjustHandles="1" noChangeArrowheads="1" noChangeShapeType="1" noTextEdit="1"/>
                </p:cNvSpPr>
                <p:nvPr/>
              </p:nvSpPr>
              <p:spPr>
                <a:xfrm>
                  <a:off x="5868742" y="5471671"/>
                  <a:ext cx="604753" cy="492443"/>
                </a:xfrm>
                <a:prstGeom prst="rect">
                  <a:avLst/>
                </a:prstGeom>
                <a:blipFill>
                  <a:blip r:embed="rId4"/>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4C571C90-DCCA-456E-A4FB-E0D204CD8566}"/>
                    </a:ext>
                  </a:extLst>
                </p:cNvPr>
                <p:cNvSpPr txBox="1"/>
                <p:nvPr/>
              </p:nvSpPr>
              <p:spPr>
                <a:xfrm>
                  <a:off x="6024958" y="2060706"/>
                  <a:ext cx="323422"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3200" i="1" smtClean="0">
                                <a:latin typeface="Cambria Math" panose="02040503050406030204" pitchFamily="18" charset="0"/>
                              </a:rPr>
                            </m:ctrlPr>
                          </m:accPr>
                          <m:e>
                            <m:r>
                              <a:rPr lang="en-US" sz="3200" i="1">
                                <a:latin typeface="Cambria Math" panose="02040503050406030204" pitchFamily="18" charset="0"/>
                              </a:rPr>
                              <m:t>𝑥</m:t>
                            </m:r>
                          </m:e>
                        </m:acc>
                      </m:oMath>
                    </m:oMathPara>
                  </a14:m>
                  <a:endParaRPr lang="en-US" sz="3200" dirty="0"/>
                </a:p>
              </p:txBody>
            </p:sp>
          </mc:Choice>
          <mc:Fallback xmlns="">
            <p:sp>
              <p:nvSpPr>
                <p:cNvPr id="32" name="TextBox 31">
                  <a:extLst>
                    <a:ext uri="{FF2B5EF4-FFF2-40B4-BE49-F238E27FC236}">
                      <a16:creationId xmlns:a16="http://schemas.microsoft.com/office/drawing/2014/main" id="{4C571C90-DCCA-456E-A4FB-E0D204CD8566}"/>
                    </a:ext>
                  </a:extLst>
                </p:cNvPr>
                <p:cNvSpPr txBox="1">
                  <a:spLocks noRot="1" noChangeAspect="1" noMove="1" noResize="1" noEditPoints="1" noAdjustHandles="1" noChangeArrowheads="1" noChangeShapeType="1" noTextEdit="1"/>
                </p:cNvSpPr>
                <p:nvPr/>
              </p:nvSpPr>
              <p:spPr>
                <a:xfrm>
                  <a:off x="6024958" y="2060706"/>
                  <a:ext cx="323422" cy="492443"/>
                </a:xfrm>
                <a:prstGeom prst="rect">
                  <a:avLst/>
                </a:prstGeom>
                <a:blipFill>
                  <a:blip r:embed="rId5"/>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12D9CDC1-A2B1-43AA-8467-74BD13626AEC}"/>
                    </a:ext>
                  </a:extLst>
                </p:cNvPr>
                <p:cNvSpPr txBox="1"/>
                <p:nvPr/>
              </p:nvSpPr>
              <p:spPr>
                <a:xfrm>
                  <a:off x="8714972" y="4610724"/>
                  <a:ext cx="459165"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smtClean="0">
                            <a:latin typeface="Cambria Math" panose="02040503050406030204" pitchFamily="18" charset="0"/>
                          </a:rPr>
                          <m:t>𝑤</m:t>
                        </m:r>
                      </m:oMath>
                    </m:oMathPara>
                  </a14:m>
                  <a:endParaRPr lang="en-US" sz="3600" dirty="0"/>
                </a:p>
              </p:txBody>
            </p:sp>
          </mc:Choice>
          <mc:Fallback xmlns="">
            <p:sp>
              <p:nvSpPr>
                <p:cNvPr id="33" name="TextBox 32">
                  <a:extLst>
                    <a:ext uri="{FF2B5EF4-FFF2-40B4-BE49-F238E27FC236}">
                      <a16:creationId xmlns:a16="http://schemas.microsoft.com/office/drawing/2014/main" id="{12D9CDC1-A2B1-43AA-8467-74BD13626AEC}"/>
                    </a:ext>
                  </a:extLst>
                </p:cNvPr>
                <p:cNvSpPr txBox="1">
                  <a:spLocks noRot="1" noChangeAspect="1" noMove="1" noResize="1" noEditPoints="1" noAdjustHandles="1" noChangeArrowheads="1" noChangeShapeType="1" noTextEdit="1"/>
                </p:cNvSpPr>
                <p:nvPr/>
              </p:nvSpPr>
              <p:spPr>
                <a:xfrm>
                  <a:off x="8714972" y="4610724"/>
                  <a:ext cx="459165" cy="553998"/>
                </a:xfrm>
                <a:prstGeom prst="rect">
                  <a:avLst/>
                </a:prstGeom>
                <a:blipFill>
                  <a:blip r:embed="rId6"/>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C39E181D-A98B-47C2-8DF8-AFC3F8CCB297}"/>
                    </a:ext>
                  </a:extLst>
                </p:cNvPr>
                <p:cNvSpPr txBox="1"/>
                <p:nvPr/>
              </p:nvSpPr>
              <p:spPr>
                <a:xfrm>
                  <a:off x="8714972" y="2911849"/>
                  <a:ext cx="564257"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smtClean="0">
                            <a:latin typeface="Cambria Math" panose="02040503050406030204" pitchFamily="18" charset="0"/>
                          </a:rPr>
                          <m:t>𝑤</m:t>
                        </m:r>
                        <m:r>
                          <a:rPr lang="en-US" sz="3600" b="0" i="1" smtClean="0">
                            <a:latin typeface="Cambria Math" panose="02040503050406030204" pitchFamily="18" charset="0"/>
                          </a:rPr>
                          <m:t>′</m:t>
                        </m:r>
                      </m:oMath>
                    </m:oMathPara>
                  </a14:m>
                  <a:endParaRPr lang="en-US" sz="3600" dirty="0"/>
                </a:p>
              </p:txBody>
            </p:sp>
          </mc:Choice>
          <mc:Fallback xmlns="">
            <p:sp>
              <p:nvSpPr>
                <p:cNvPr id="34" name="TextBox 33">
                  <a:extLst>
                    <a:ext uri="{FF2B5EF4-FFF2-40B4-BE49-F238E27FC236}">
                      <a16:creationId xmlns:a16="http://schemas.microsoft.com/office/drawing/2014/main" id="{C39E181D-A98B-47C2-8DF8-AFC3F8CCB297}"/>
                    </a:ext>
                  </a:extLst>
                </p:cNvPr>
                <p:cNvSpPr txBox="1">
                  <a:spLocks noRot="1" noChangeAspect="1" noMove="1" noResize="1" noEditPoints="1" noAdjustHandles="1" noChangeArrowheads="1" noChangeShapeType="1" noTextEdit="1"/>
                </p:cNvSpPr>
                <p:nvPr/>
              </p:nvSpPr>
              <p:spPr>
                <a:xfrm>
                  <a:off x="8714972" y="2911849"/>
                  <a:ext cx="564257" cy="553998"/>
                </a:xfrm>
                <a:prstGeom prst="rect">
                  <a:avLst/>
                </a:prstGeom>
                <a:blipFill>
                  <a:blip r:embed="rId7"/>
                  <a:stretch>
                    <a:fillRect/>
                  </a:stretch>
                </a:blipFill>
              </p:spPr>
              <p:txBody>
                <a:bodyPr/>
                <a:lstStyle/>
                <a:p>
                  <a:r>
                    <a:rPr lang="he-IL">
                      <a:noFill/>
                    </a:rPr>
                    <a:t> </a:t>
                  </a:r>
                </a:p>
              </p:txBody>
            </p:sp>
          </mc:Fallback>
        </mc:AlternateContent>
      </p:gr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D633D9C0-6943-4A82-BCB0-9D18B6D84217}"/>
                  </a:ext>
                </a:extLst>
              </p:cNvPr>
              <p:cNvSpPr txBox="1"/>
              <p:nvPr/>
            </p:nvSpPr>
            <p:spPr>
              <a:xfrm>
                <a:off x="285228" y="1565262"/>
                <a:ext cx="5413018" cy="2677656"/>
              </a:xfrm>
              <a:prstGeom prst="rect">
                <a:avLst/>
              </a:prstGeom>
              <a:noFill/>
            </p:spPr>
            <p:txBody>
              <a:bodyPr wrap="square" rtlCol="0">
                <a:spAutoFit/>
              </a:bodyPr>
              <a:lstStyle/>
              <a:p>
                <a:r>
                  <a:rPr lang="en-US" sz="2800" dirty="0"/>
                  <a:t>Idea: A robust representation against noise:</a:t>
                </a:r>
              </a:p>
              <a:p>
                <a:endParaRPr lang="en-US" sz="2800" dirty="0"/>
              </a:p>
              <a:p>
                <a:pPr marL="457200" indent="-457200">
                  <a:buFont typeface="Wingdings" pitchFamily="2" charset="2"/>
                  <a:buChar char="Ø"/>
                </a:pPr>
                <a:r>
                  <a:rPr lang="en-US" sz="2800" dirty="0"/>
                  <a:t>Random assignment of subset of inputs to 0,  with probability </a:t>
                </a:r>
                <a14:m>
                  <m:oMath xmlns:m="http://schemas.openxmlformats.org/officeDocument/2006/math">
                    <m:r>
                      <a:rPr lang="en-US" sz="2800" i="1" smtClean="0">
                        <a:latin typeface="Cambria Math" panose="02040503050406030204" pitchFamily="18" charset="0"/>
                      </a:rPr>
                      <m:t>𝑣</m:t>
                    </m:r>
                  </m:oMath>
                </a14:m>
                <a:r>
                  <a:rPr lang="en-US" sz="2800" dirty="0"/>
                  <a:t>.</a:t>
                </a:r>
              </a:p>
              <a:p>
                <a:pPr marL="457200" indent="-457200">
                  <a:buFont typeface="Wingdings" pitchFamily="2" charset="2"/>
                  <a:buChar char="Ø"/>
                </a:pPr>
                <a:r>
                  <a:rPr lang="en-US" sz="2800" dirty="0"/>
                  <a:t>Gaussian additive noise.	</a:t>
                </a:r>
              </a:p>
            </p:txBody>
          </p:sp>
        </mc:Choice>
        <mc:Fallback xmlns="">
          <p:sp>
            <p:nvSpPr>
              <p:cNvPr id="3" name="TextBox 2">
                <a:extLst>
                  <a:ext uri="{FF2B5EF4-FFF2-40B4-BE49-F238E27FC236}">
                    <a16:creationId xmlns:a16="http://schemas.microsoft.com/office/drawing/2014/main" id="{D633D9C0-6943-4A82-BCB0-9D18B6D84217}"/>
                  </a:ext>
                </a:extLst>
              </p:cNvPr>
              <p:cNvSpPr txBox="1">
                <a:spLocks noRot="1" noChangeAspect="1" noMove="1" noResize="1" noEditPoints="1" noAdjustHandles="1" noChangeArrowheads="1" noChangeShapeType="1" noTextEdit="1"/>
              </p:cNvSpPr>
              <p:nvPr/>
            </p:nvSpPr>
            <p:spPr>
              <a:xfrm>
                <a:off x="285228" y="1565262"/>
                <a:ext cx="5413018" cy="2677656"/>
              </a:xfrm>
              <a:prstGeom prst="rect">
                <a:avLst/>
              </a:prstGeom>
              <a:blipFill>
                <a:blip r:embed="rId8"/>
                <a:stretch>
                  <a:fillRect l="-2103" t="-1887" r="-2570" b="-5189"/>
                </a:stretch>
              </a:blipFill>
            </p:spPr>
            <p:txBody>
              <a:bodyPr/>
              <a:lstStyle/>
              <a:p>
                <a:r>
                  <a:rPr lang="en-US">
                    <a:noFill/>
                  </a:rPr>
                  <a:t> </a:t>
                </a:r>
              </a:p>
            </p:txBody>
          </p:sp>
        </mc:Fallback>
      </mc:AlternateContent>
      <p:pic>
        <p:nvPicPr>
          <p:cNvPr id="1026" name="Picture 2" descr="×ª××¦××ª ×ª××× × ×¢×××¨ âªlena image processing gaussian noiseâ¬â">
            <a:extLst>
              <a:ext uri="{FF2B5EF4-FFF2-40B4-BE49-F238E27FC236}">
                <a16:creationId xmlns:a16="http://schemas.microsoft.com/office/drawing/2014/main" id="{7989D9D6-9170-481E-86B8-41D7583183E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2606" y="4358081"/>
            <a:ext cx="4199539" cy="2199407"/>
          </a:xfrm>
          <a:prstGeom prst="rect">
            <a:avLst/>
          </a:prstGeom>
          <a:noFill/>
          <a:extLst>
            <a:ext uri="{909E8E84-426E-40DD-AFC4-6F175D3DCCD1}">
              <a14:hiddenFill xmlns:a14="http://schemas.microsoft.com/office/drawing/2010/main">
                <a:solidFill>
                  <a:srgbClr val="FFFFFF"/>
                </a:solidFill>
              </a14:hiddenFill>
            </a:ext>
          </a:extLst>
        </p:spPr>
      </p:pic>
      <p:sp>
        <p:nvSpPr>
          <p:cNvPr id="39" name="Title 1">
            <a:extLst>
              <a:ext uri="{FF2B5EF4-FFF2-40B4-BE49-F238E27FC236}">
                <a16:creationId xmlns:a16="http://schemas.microsoft.com/office/drawing/2014/main" id="{B1ED6608-6002-5A44-A349-EEA5B698EA21}"/>
              </a:ext>
            </a:extLst>
          </p:cNvPr>
          <p:cNvSpPr>
            <a:spLocks noGrp="1"/>
          </p:cNvSpPr>
          <p:nvPr>
            <p:ph type="title"/>
          </p:nvPr>
        </p:nvSpPr>
        <p:spPr>
          <a:xfrm>
            <a:off x="838200" y="365126"/>
            <a:ext cx="10515600" cy="1046202"/>
          </a:xfrm>
        </p:spPr>
        <p:txBody>
          <a:bodyPr/>
          <a:lstStyle/>
          <a:p>
            <a:pPr algn="ctr"/>
            <a:r>
              <a:rPr lang="en-US" dirty="0">
                <a:latin typeface="Arial" panose="020B0604020202020204" pitchFamily="34" charset="0"/>
                <a:cs typeface="Arial" panose="020B0604020202020204" pitchFamily="34" charset="0"/>
              </a:rPr>
              <a:t>Denoising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54393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EE31958A-4E09-4ED3-8EDB-4E91A2B9501B}"/>
              </a:ext>
            </a:extLst>
          </p:cNvPr>
          <p:cNvSpPr/>
          <p:nvPr/>
        </p:nvSpPr>
        <p:spPr>
          <a:xfrm>
            <a:off x="7510706" y="1039993"/>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0C1C1AE-2E7C-461B-8D15-AFF364A0DFDE}"/>
              </a:ext>
            </a:extLst>
          </p:cNvPr>
          <p:cNvSpPr/>
          <p:nvPr/>
        </p:nvSpPr>
        <p:spPr>
          <a:xfrm>
            <a:off x="8384310" y="120555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B856D23-22D9-47DA-80A7-BE42955DC39E}"/>
              </a:ext>
            </a:extLst>
          </p:cNvPr>
          <p:cNvSpPr/>
          <p:nvPr/>
        </p:nvSpPr>
        <p:spPr>
          <a:xfrm>
            <a:off x="8976325" y="120555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C8CD7428-51F3-4793-B31F-32B6D653F23C}"/>
              </a:ext>
            </a:extLst>
          </p:cNvPr>
          <p:cNvSpPr/>
          <p:nvPr/>
        </p:nvSpPr>
        <p:spPr>
          <a:xfrm>
            <a:off x="9563454" y="1205551"/>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392F34B8-5AE7-498A-B16A-6B8F36C67112}"/>
              </a:ext>
            </a:extLst>
          </p:cNvPr>
          <p:cNvSpPr/>
          <p:nvPr/>
        </p:nvSpPr>
        <p:spPr>
          <a:xfrm>
            <a:off x="10155469" y="1205551"/>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52C4355-6E98-494D-8B24-B50CAE5A7CF7}"/>
              </a:ext>
            </a:extLst>
          </p:cNvPr>
          <p:cNvSpPr/>
          <p:nvPr/>
        </p:nvSpPr>
        <p:spPr>
          <a:xfrm>
            <a:off x="10747484" y="1205551"/>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4AEF87D-BF56-44F9-BBBD-C2BD328321B4}"/>
              </a:ext>
            </a:extLst>
          </p:cNvPr>
          <p:cNvSpPr/>
          <p:nvPr/>
        </p:nvSpPr>
        <p:spPr>
          <a:xfrm>
            <a:off x="7797181" y="120555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E5E37404-5169-461C-B197-A9014930BD90}"/>
              </a:ext>
            </a:extLst>
          </p:cNvPr>
          <p:cNvSpPr/>
          <p:nvPr/>
        </p:nvSpPr>
        <p:spPr>
          <a:xfrm>
            <a:off x="7495452" y="5912860"/>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C20E27A-75E3-4E3C-98D1-C7969367A0C4}"/>
              </a:ext>
            </a:extLst>
          </p:cNvPr>
          <p:cNvSpPr/>
          <p:nvPr/>
        </p:nvSpPr>
        <p:spPr>
          <a:xfrm>
            <a:off x="8397756" y="6078417"/>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99D5910-51A4-4FE6-9D9D-9F65B296DBEF}"/>
              </a:ext>
            </a:extLst>
          </p:cNvPr>
          <p:cNvSpPr/>
          <p:nvPr/>
        </p:nvSpPr>
        <p:spPr>
          <a:xfrm>
            <a:off x="8989771" y="6078417"/>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A753CB6-A2C0-4F4C-AB4E-7B2F9241FF10}"/>
              </a:ext>
            </a:extLst>
          </p:cNvPr>
          <p:cNvSpPr/>
          <p:nvPr/>
        </p:nvSpPr>
        <p:spPr>
          <a:xfrm>
            <a:off x="9576900" y="6078418"/>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6964D70-8D79-4D0C-92C3-86299E53773D}"/>
              </a:ext>
            </a:extLst>
          </p:cNvPr>
          <p:cNvSpPr/>
          <p:nvPr/>
        </p:nvSpPr>
        <p:spPr>
          <a:xfrm>
            <a:off x="10168915" y="6078418"/>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7FE6AE6-A4F3-46DB-B3E3-28F4EC4DE957}"/>
              </a:ext>
            </a:extLst>
          </p:cNvPr>
          <p:cNvSpPr/>
          <p:nvPr/>
        </p:nvSpPr>
        <p:spPr>
          <a:xfrm>
            <a:off x="10760930" y="6078418"/>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2DE6065-4DFB-46B3-8805-18EE9873D0E8}"/>
              </a:ext>
            </a:extLst>
          </p:cNvPr>
          <p:cNvSpPr/>
          <p:nvPr/>
        </p:nvSpPr>
        <p:spPr>
          <a:xfrm>
            <a:off x="7810627" y="6078417"/>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033FABE5-23DC-4E5B-A5E9-6EB2A8411307}"/>
              </a:ext>
            </a:extLst>
          </p:cNvPr>
          <p:cNvSpPr/>
          <p:nvPr/>
        </p:nvSpPr>
        <p:spPr>
          <a:xfrm>
            <a:off x="6911623" y="2672577"/>
            <a:ext cx="5213090"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4F120D72-366F-488F-9841-EFD092AEA72C}"/>
              </a:ext>
            </a:extLst>
          </p:cNvPr>
          <p:cNvSpPr/>
          <p:nvPr/>
        </p:nvSpPr>
        <p:spPr>
          <a:xfrm>
            <a:off x="9077694" y="281269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A1B126B8-B8DE-448C-A4B1-33A9252BA7FF}"/>
              </a:ext>
            </a:extLst>
          </p:cNvPr>
          <p:cNvSpPr/>
          <p:nvPr/>
        </p:nvSpPr>
        <p:spPr>
          <a:xfrm>
            <a:off x="9669709" y="281269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F8D3F2B-5A61-4632-9AF3-3B53A756446B}"/>
              </a:ext>
            </a:extLst>
          </p:cNvPr>
          <p:cNvSpPr/>
          <p:nvPr/>
        </p:nvSpPr>
        <p:spPr>
          <a:xfrm>
            <a:off x="10256838" y="2812695"/>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85C854A2-EFEE-4172-961B-2500F4E218C5}"/>
              </a:ext>
            </a:extLst>
          </p:cNvPr>
          <p:cNvSpPr/>
          <p:nvPr/>
        </p:nvSpPr>
        <p:spPr>
          <a:xfrm>
            <a:off x="10848853" y="2812695"/>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53FBE03D-025E-4D7D-B655-FFBA7CDA4001}"/>
              </a:ext>
            </a:extLst>
          </p:cNvPr>
          <p:cNvSpPr/>
          <p:nvPr/>
        </p:nvSpPr>
        <p:spPr>
          <a:xfrm>
            <a:off x="11440868" y="2812695"/>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C62B12D-B3D4-4F23-92E6-D7AED321731C}"/>
              </a:ext>
            </a:extLst>
          </p:cNvPr>
          <p:cNvSpPr/>
          <p:nvPr/>
        </p:nvSpPr>
        <p:spPr>
          <a:xfrm>
            <a:off x="8490565" y="281269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0D29A1DB-0321-42C3-AD72-EC6B8320FFAA}"/>
              </a:ext>
            </a:extLst>
          </p:cNvPr>
          <p:cNvSpPr/>
          <p:nvPr/>
        </p:nvSpPr>
        <p:spPr>
          <a:xfrm>
            <a:off x="7306535" y="2812694"/>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AE5E868-16F6-4623-AC94-C4F623EB1051}"/>
              </a:ext>
            </a:extLst>
          </p:cNvPr>
          <p:cNvSpPr/>
          <p:nvPr/>
        </p:nvSpPr>
        <p:spPr>
          <a:xfrm>
            <a:off x="7898550" y="279987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EC99A11C-9937-4B85-85F4-98451CDAEE23}"/>
              </a:ext>
            </a:extLst>
          </p:cNvPr>
          <p:cNvSpPr/>
          <p:nvPr/>
        </p:nvSpPr>
        <p:spPr>
          <a:xfrm rot="16200000">
            <a:off x="9036369" y="3826193"/>
            <a:ext cx="928574"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1F605682-3EA9-4741-BD74-73D9DF0551A0}"/>
              </a:ext>
            </a:extLst>
          </p:cNvPr>
          <p:cNvSpPr/>
          <p:nvPr/>
        </p:nvSpPr>
        <p:spPr>
          <a:xfrm rot="16200000">
            <a:off x="9057629" y="2158022"/>
            <a:ext cx="852759" cy="11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255E0256-63D5-4163-820D-853C36ED9EA2}"/>
                  </a:ext>
                </a:extLst>
              </p:cNvPr>
              <p:cNvSpPr txBox="1"/>
              <p:nvPr/>
            </p:nvSpPr>
            <p:spPr>
              <a:xfrm>
                <a:off x="6745910" y="6025589"/>
                <a:ext cx="604753" cy="4924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panose="02040503050406030204" pitchFamily="18" charset="0"/>
                        </a:rPr>
                        <m:t>𝑥</m:t>
                      </m:r>
                    </m:oMath>
                  </m:oMathPara>
                </a14:m>
                <a:endParaRPr lang="en-US" sz="3200" dirty="0"/>
              </a:p>
            </p:txBody>
          </p:sp>
        </mc:Choice>
        <mc:Fallback xmlns="">
          <p:sp>
            <p:nvSpPr>
              <p:cNvPr id="30" name="TextBox 29">
                <a:extLst>
                  <a:ext uri="{FF2B5EF4-FFF2-40B4-BE49-F238E27FC236}">
                    <a16:creationId xmlns:a16="http://schemas.microsoft.com/office/drawing/2014/main" id="{255E0256-63D5-4163-820D-853C36ED9EA2}"/>
                  </a:ext>
                </a:extLst>
              </p:cNvPr>
              <p:cNvSpPr txBox="1">
                <a:spLocks noRot="1" noChangeAspect="1" noMove="1" noResize="1" noEditPoints="1" noAdjustHandles="1" noChangeArrowheads="1" noChangeShapeType="1" noTextEdit="1"/>
              </p:cNvSpPr>
              <p:nvPr/>
            </p:nvSpPr>
            <p:spPr>
              <a:xfrm>
                <a:off x="6745910" y="6025589"/>
                <a:ext cx="604753" cy="492443"/>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4C571C90-DCCA-456E-A4FB-E0D204CD8566}"/>
                  </a:ext>
                </a:extLst>
              </p:cNvPr>
              <p:cNvSpPr txBox="1"/>
              <p:nvPr/>
            </p:nvSpPr>
            <p:spPr>
              <a:xfrm>
                <a:off x="6902126" y="1075967"/>
                <a:ext cx="323422"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3200" i="1" smtClean="0">
                              <a:latin typeface="Cambria Math" panose="02040503050406030204" pitchFamily="18" charset="0"/>
                            </a:rPr>
                          </m:ctrlPr>
                        </m:accPr>
                        <m:e>
                          <m:r>
                            <a:rPr lang="en-US" sz="3200" i="1">
                              <a:latin typeface="Cambria Math" panose="02040503050406030204" pitchFamily="18" charset="0"/>
                            </a:rPr>
                            <m:t>𝑥</m:t>
                          </m:r>
                        </m:e>
                      </m:acc>
                    </m:oMath>
                  </m:oMathPara>
                </a14:m>
                <a:endParaRPr lang="en-US" sz="3200" dirty="0"/>
              </a:p>
            </p:txBody>
          </p:sp>
        </mc:Choice>
        <mc:Fallback xmlns="">
          <p:sp>
            <p:nvSpPr>
              <p:cNvPr id="32" name="TextBox 31">
                <a:extLst>
                  <a:ext uri="{FF2B5EF4-FFF2-40B4-BE49-F238E27FC236}">
                    <a16:creationId xmlns:a16="http://schemas.microsoft.com/office/drawing/2014/main" id="{4C571C90-DCCA-456E-A4FB-E0D204CD8566}"/>
                  </a:ext>
                </a:extLst>
              </p:cNvPr>
              <p:cNvSpPr txBox="1">
                <a:spLocks noRot="1" noChangeAspect="1" noMove="1" noResize="1" noEditPoints="1" noAdjustHandles="1" noChangeArrowheads="1" noChangeShapeType="1" noTextEdit="1"/>
              </p:cNvSpPr>
              <p:nvPr/>
            </p:nvSpPr>
            <p:spPr>
              <a:xfrm>
                <a:off x="6902126" y="1075967"/>
                <a:ext cx="323422" cy="492443"/>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12D9CDC1-A2B1-43AA-8467-74BD13626AEC}"/>
                  </a:ext>
                </a:extLst>
              </p:cNvPr>
              <p:cNvSpPr txBox="1"/>
              <p:nvPr/>
            </p:nvSpPr>
            <p:spPr>
              <a:xfrm>
                <a:off x="9592140" y="3625985"/>
                <a:ext cx="459165"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smtClean="0">
                          <a:latin typeface="Cambria Math" panose="02040503050406030204" pitchFamily="18" charset="0"/>
                        </a:rPr>
                        <m:t>𝑤</m:t>
                      </m:r>
                    </m:oMath>
                  </m:oMathPara>
                </a14:m>
                <a:endParaRPr lang="en-US" sz="3600" dirty="0"/>
              </a:p>
            </p:txBody>
          </p:sp>
        </mc:Choice>
        <mc:Fallback xmlns="">
          <p:sp>
            <p:nvSpPr>
              <p:cNvPr id="33" name="TextBox 32">
                <a:extLst>
                  <a:ext uri="{FF2B5EF4-FFF2-40B4-BE49-F238E27FC236}">
                    <a16:creationId xmlns:a16="http://schemas.microsoft.com/office/drawing/2014/main" id="{12D9CDC1-A2B1-43AA-8467-74BD13626AEC}"/>
                  </a:ext>
                </a:extLst>
              </p:cNvPr>
              <p:cNvSpPr txBox="1">
                <a:spLocks noRot="1" noChangeAspect="1" noMove="1" noResize="1" noEditPoints="1" noAdjustHandles="1" noChangeArrowheads="1" noChangeShapeType="1" noTextEdit="1"/>
              </p:cNvSpPr>
              <p:nvPr/>
            </p:nvSpPr>
            <p:spPr>
              <a:xfrm>
                <a:off x="9592140" y="3625985"/>
                <a:ext cx="459165" cy="553998"/>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C39E181D-A98B-47C2-8DF8-AFC3F8CCB297}"/>
                  </a:ext>
                </a:extLst>
              </p:cNvPr>
              <p:cNvSpPr txBox="1"/>
              <p:nvPr/>
            </p:nvSpPr>
            <p:spPr>
              <a:xfrm>
                <a:off x="9592140" y="1927110"/>
                <a:ext cx="564257"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smtClean="0">
                          <a:latin typeface="Cambria Math" panose="02040503050406030204" pitchFamily="18" charset="0"/>
                        </a:rPr>
                        <m:t>𝑤</m:t>
                      </m:r>
                      <m:r>
                        <a:rPr lang="en-US" sz="3600" b="0" i="1" smtClean="0">
                          <a:latin typeface="Cambria Math" panose="02040503050406030204" pitchFamily="18" charset="0"/>
                        </a:rPr>
                        <m:t>′</m:t>
                      </m:r>
                    </m:oMath>
                  </m:oMathPara>
                </a14:m>
                <a:endParaRPr lang="en-US" sz="3600" dirty="0"/>
              </a:p>
            </p:txBody>
          </p:sp>
        </mc:Choice>
        <mc:Fallback xmlns="">
          <p:sp>
            <p:nvSpPr>
              <p:cNvPr id="34" name="TextBox 33">
                <a:extLst>
                  <a:ext uri="{FF2B5EF4-FFF2-40B4-BE49-F238E27FC236}">
                    <a16:creationId xmlns:a16="http://schemas.microsoft.com/office/drawing/2014/main" id="{C39E181D-A98B-47C2-8DF8-AFC3F8CCB297}"/>
                  </a:ext>
                </a:extLst>
              </p:cNvPr>
              <p:cNvSpPr txBox="1">
                <a:spLocks noRot="1" noChangeAspect="1" noMove="1" noResize="1" noEditPoints="1" noAdjustHandles="1" noChangeArrowheads="1" noChangeShapeType="1" noTextEdit="1"/>
              </p:cNvSpPr>
              <p:nvPr/>
            </p:nvSpPr>
            <p:spPr>
              <a:xfrm>
                <a:off x="9592140" y="1927110"/>
                <a:ext cx="564257" cy="553998"/>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D633D9C0-6943-4A82-BCB0-9D18B6D84217}"/>
                  </a:ext>
                </a:extLst>
              </p:cNvPr>
              <p:cNvSpPr txBox="1"/>
              <p:nvPr/>
            </p:nvSpPr>
            <p:spPr>
              <a:xfrm>
                <a:off x="378219" y="1618032"/>
                <a:ext cx="5213090" cy="1569660"/>
              </a:xfrm>
              <a:prstGeom prst="rect">
                <a:avLst/>
              </a:prstGeom>
              <a:noFill/>
            </p:spPr>
            <p:txBody>
              <a:bodyPr wrap="square" rtlCol="0">
                <a:spAutoFit/>
              </a:bodyPr>
              <a:lstStyle/>
              <a:p>
                <a:pPr marL="285750" indent="-285750">
                  <a:buFont typeface="Arial" panose="020B0604020202020204" pitchFamily="34" charset="0"/>
                  <a:buChar char="•"/>
                </a:pPr>
                <a:r>
                  <a:rPr lang="en-US" sz="2400" dirty="0"/>
                  <a:t>Reconstruction </a:t>
                </a:r>
                <a14:m>
                  <m:oMath xmlns:m="http://schemas.openxmlformats.org/officeDocument/2006/math">
                    <m:acc>
                      <m:accPr>
                        <m:chr m:val="̂"/>
                        <m:ctrlPr>
                          <a:rPr lang="en-US" sz="2400" i="1" dirty="0" smtClean="0">
                            <a:latin typeface="Cambria Math" panose="02040503050406030204" pitchFamily="18" charset="0"/>
                          </a:rPr>
                        </m:ctrlPr>
                      </m:accPr>
                      <m:e>
                        <m:r>
                          <a:rPr lang="en-US" sz="2400" i="1" dirty="0" smtClean="0">
                            <a:latin typeface="Cambria Math" panose="02040503050406030204" pitchFamily="18" charset="0"/>
                          </a:rPr>
                          <m:t>𝑥</m:t>
                        </m:r>
                      </m:e>
                    </m:acc>
                  </m:oMath>
                </a14:m>
                <a:r>
                  <a:rPr lang="en-US" sz="2400" dirty="0"/>
                  <a:t> computed from the corrupted input </a:t>
                </a:r>
                <a14:m>
                  <m:oMath xmlns:m="http://schemas.openxmlformats.org/officeDocument/2006/math">
                    <m:acc>
                      <m:accPr>
                        <m:chr m:val="̃"/>
                        <m:ctrlPr>
                          <a:rPr lang="en-US" sz="2400" i="1" dirty="0" smtClean="0">
                            <a:latin typeface="Cambria Math" panose="02040503050406030204" pitchFamily="18" charset="0"/>
                          </a:rPr>
                        </m:ctrlPr>
                      </m:accPr>
                      <m:e>
                        <m:r>
                          <a:rPr lang="en-US" sz="2400" i="1" dirty="0">
                            <a:latin typeface="Cambria Math" panose="02040503050406030204" pitchFamily="18" charset="0"/>
                          </a:rPr>
                          <m:t>𝑥</m:t>
                        </m:r>
                      </m:e>
                    </m:acc>
                  </m:oMath>
                </a14:m>
                <a:r>
                  <a:rPr lang="en-US" sz="2400" dirty="0"/>
                  <a:t>.</a:t>
                </a:r>
              </a:p>
              <a:p>
                <a:pPr marL="285750" indent="-285750">
                  <a:buFont typeface="Arial" panose="020B0604020202020204" pitchFamily="34" charset="0"/>
                  <a:buChar char="•"/>
                </a:pPr>
                <a:r>
                  <a:rPr lang="en-US" sz="2400" dirty="0"/>
                  <a:t>Loss function compares </a:t>
                </a:r>
                <a14:m>
                  <m:oMath xmlns:m="http://schemas.openxmlformats.org/officeDocument/2006/math">
                    <m:acc>
                      <m:accPr>
                        <m:chr m:val="̂"/>
                        <m:ctrlPr>
                          <a:rPr lang="en-US" sz="2400" i="1" dirty="0">
                            <a:latin typeface="Cambria Math" panose="02040503050406030204" pitchFamily="18" charset="0"/>
                          </a:rPr>
                        </m:ctrlPr>
                      </m:accPr>
                      <m:e>
                        <m:r>
                          <a:rPr lang="en-US" sz="2400" i="1" dirty="0">
                            <a:latin typeface="Cambria Math" panose="02040503050406030204" pitchFamily="18" charset="0"/>
                          </a:rPr>
                          <m:t>𝑥</m:t>
                        </m:r>
                      </m:e>
                    </m:acc>
                  </m:oMath>
                </a14:m>
                <a:r>
                  <a:rPr lang="en-US" sz="2400" dirty="0"/>
                  <a:t> reconstruction with the noiseless </a:t>
                </a:r>
                <a14:m>
                  <m:oMath xmlns:m="http://schemas.openxmlformats.org/officeDocument/2006/math">
                    <m:r>
                      <a:rPr lang="en-US" sz="2400" i="1">
                        <a:latin typeface="Cambria Math" panose="02040503050406030204" pitchFamily="18" charset="0"/>
                      </a:rPr>
                      <m:t>𝑥</m:t>
                    </m:r>
                  </m:oMath>
                </a14:m>
                <a:r>
                  <a:rPr lang="en-US" sz="2400" dirty="0"/>
                  <a:t>.</a:t>
                </a:r>
              </a:p>
            </p:txBody>
          </p:sp>
        </mc:Choice>
        <mc:Fallback xmlns="">
          <p:sp>
            <p:nvSpPr>
              <p:cNvPr id="3" name="TextBox 2">
                <a:extLst>
                  <a:ext uri="{FF2B5EF4-FFF2-40B4-BE49-F238E27FC236}">
                    <a16:creationId xmlns:a16="http://schemas.microsoft.com/office/drawing/2014/main" id="{D633D9C0-6943-4A82-BCB0-9D18B6D84217}"/>
                  </a:ext>
                </a:extLst>
              </p:cNvPr>
              <p:cNvSpPr txBox="1">
                <a:spLocks noRot="1" noChangeAspect="1" noMove="1" noResize="1" noEditPoints="1" noAdjustHandles="1" noChangeArrowheads="1" noChangeShapeType="1" noTextEdit="1"/>
              </p:cNvSpPr>
              <p:nvPr/>
            </p:nvSpPr>
            <p:spPr>
              <a:xfrm>
                <a:off x="378219" y="1618032"/>
                <a:ext cx="5213090" cy="1569660"/>
              </a:xfrm>
              <a:prstGeom prst="rect">
                <a:avLst/>
              </a:prstGeom>
              <a:blipFill>
                <a:blip r:embed="rId6"/>
                <a:stretch>
                  <a:fillRect l="-1460" t="-1600" b="-7200"/>
                </a:stretch>
              </a:blipFill>
            </p:spPr>
            <p:txBody>
              <a:bodyPr/>
              <a:lstStyle/>
              <a:p>
                <a:r>
                  <a:rPr lang="ro-RO">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AD6FE9C4-161E-4BFB-8704-51188969DF7A}"/>
                  </a:ext>
                </a:extLst>
              </p:cNvPr>
              <p:cNvSpPr txBox="1"/>
              <p:nvPr/>
            </p:nvSpPr>
            <p:spPr>
              <a:xfrm>
                <a:off x="6920379" y="4471775"/>
                <a:ext cx="291102" cy="4924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3200" i="1" smtClean="0">
                              <a:latin typeface="Cambria Math" panose="02040503050406030204" pitchFamily="18" charset="0"/>
                            </a:rPr>
                          </m:ctrlPr>
                        </m:accPr>
                        <m:e>
                          <m:r>
                            <a:rPr lang="en-US" sz="3200" i="1">
                              <a:latin typeface="Cambria Math" panose="02040503050406030204" pitchFamily="18" charset="0"/>
                            </a:rPr>
                            <m:t>𝑥</m:t>
                          </m:r>
                        </m:e>
                      </m:acc>
                    </m:oMath>
                  </m:oMathPara>
                </a14:m>
                <a:endParaRPr lang="en-US" sz="3200" dirty="0"/>
              </a:p>
            </p:txBody>
          </p:sp>
        </mc:Choice>
        <mc:Fallback xmlns="">
          <p:sp>
            <p:nvSpPr>
              <p:cNvPr id="35" name="TextBox 34">
                <a:extLst>
                  <a:ext uri="{FF2B5EF4-FFF2-40B4-BE49-F238E27FC236}">
                    <a16:creationId xmlns:a16="http://schemas.microsoft.com/office/drawing/2014/main" id="{AD6FE9C4-161E-4BFB-8704-51188969DF7A}"/>
                  </a:ext>
                </a:extLst>
              </p:cNvPr>
              <p:cNvSpPr txBox="1">
                <a:spLocks noRot="1" noChangeAspect="1" noMove="1" noResize="1" noEditPoints="1" noAdjustHandles="1" noChangeArrowheads="1" noChangeShapeType="1" noTextEdit="1"/>
              </p:cNvSpPr>
              <p:nvPr/>
            </p:nvSpPr>
            <p:spPr>
              <a:xfrm>
                <a:off x="6920379" y="4471775"/>
                <a:ext cx="291102" cy="492443"/>
              </a:xfrm>
              <a:prstGeom prst="rect">
                <a:avLst/>
              </a:prstGeom>
              <a:blipFill>
                <a:blip r:embed="rId7"/>
                <a:stretch>
                  <a:fillRect/>
                </a:stretch>
              </a:blipFill>
            </p:spPr>
            <p:txBody>
              <a:bodyPr/>
              <a:lstStyle/>
              <a:p>
                <a:r>
                  <a:rPr lang="en-US">
                    <a:noFill/>
                  </a:rPr>
                  <a:t> </a:t>
                </a:r>
              </a:p>
            </p:txBody>
          </p:sp>
        </mc:Fallback>
      </mc:AlternateContent>
      <p:sp>
        <p:nvSpPr>
          <p:cNvPr id="40" name="Rectangle: Rounded Corners 39">
            <a:extLst>
              <a:ext uri="{FF2B5EF4-FFF2-40B4-BE49-F238E27FC236}">
                <a16:creationId xmlns:a16="http://schemas.microsoft.com/office/drawing/2014/main" id="{F1C0495F-99BB-4208-A2A5-8B9791CC164E}"/>
              </a:ext>
            </a:extLst>
          </p:cNvPr>
          <p:cNvSpPr/>
          <p:nvPr/>
        </p:nvSpPr>
        <p:spPr>
          <a:xfrm>
            <a:off x="7495452" y="4371882"/>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30A165F6-C433-460C-9DC0-4F37A14047E9}"/>
              </a:ext>
            </a:extLst>
          </p:cNvPr>
          <p:cNvSpPr/>
          <p:nvPr/>
        </p:nvSpPr>
        <p:spPr>
          <a:xfrm>
            <a:off x="8397756" y="453743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3A1F854C-6B3B-4C79-8C7D-13D0C096608C}"/>
              </a:ext>
            </a:extLst>
          </p:cNvPr>
          <p:cNvSpPr/>
          <p:nvPr/>
        </p:nvSpPr>
        <p:spPr>
          <a:xfrm>
            <a:off x="8989771" y="453743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B4E40BB0-3DA2-4B28-B619-05857878A24D}"/>
              </a:ext>
            </a:extLst>
          </p:cNvPr>
          <p:cNvSpPr/>
          <p:nvPr/>
        </p:nvSpPr>
        <p:spPr>
          <a:xfrm>
            <a:off x="9576900" y="453744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44" name="Oval 43">
            <a:extLst>
              <a:ext uri="{FF2B5EF4-FFF2-40B4-BE49-F238E27FC236}">
                <a16:creationId xmlns:a16="http://schemas.microsoft.com/office/drawing/2014/main" id="{A8AA6D95-A334-49AA-B567-297558FE1C35}"/>
              </a:ext>
            </a:extLst>
          </p:cNvPr>
          <p:cNvSpPr/>
          <p:nvPr/>
        </p:nvSpPr>
        <p:spPr>
          <a:xfrm>
            <a:off x="10168915" y="453744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15A05C55-24A2-4068-82FB-8A30831A3694}"/>
              </a:ext>
            </a:extLst>
          </p:cNvPr>
          <p:cNvSpPr/>
          <p:nvPr/>
        </p:nvSpPr>
        <p:spPr>
          <a:xfrm>
            <a:off x="10760930" y="4537440"/>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46" name="Oval 45">
            <a:extLst>
              <a:ext uri="{FF2B5EF4-FFF2-40B4-BE49-F238E27FC236}">
                <a16:creationId xmlns:a16="http://schemas.microsoft.com/office/drawing/2014/main" id="{68FCDD1E-04D9-4F09-910C-79145C63D9F8}"/>
              </a:ext>
            </a:extLst>
          </p:cNvPr>
          <p:cNvSpPr/>
          <p:nvPr/>
        </p:nvSpPr>
        <p:spPr>
          <a:xfrm>
            <a:off x="7810627" y="4537439"/>
            <a:ext cx="439615" cy="4396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FF9AD605-179C-41FE-8E06-2CB967719061}"/>
                  </a:ext>
                </a:extLst>
              </p:cNvPr>
              <p:cNvSpPr txBox="1"/>
              <p:nvPr/>
            </p:nvSpPr>
            <p:spPr>
              <a:xfrm>
                <a:off x="5845918" y="2711671"/>
                <a:ext cx="922945"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panose="02040503050406030204" pitchFamily="18" charset="0"/>
                        </a:rPr>
                        <m:t>𝑓</m:t>
                      </m:r>
                      <m:d>
                        <m:dPr>
                          <m:ctrlPr>
                            <a:rPr lang="en-US" sz="3200" i="1">
                              <a:latin typeface="Cambria Math" panose="02040503050406030204" pitchFamily="18" charset="0"/>
                            </a:rPr>
                          </m:ctrlPr>
                        </m:dPr>
                        <m:e>
                          <m:acc>
                            <m:accPr>
                              <m:chr m:val="̃"/>
                              <m:ctrlPr>
                                <a:rPr lang="en-US" sz="3200" i="1">
                                  <a:latin typeface="Cambria Math" panose="02040503050406030204" pitchFamily="18" charset="0"/>
                                </a:rPr>
                              </m:ctrlPr>
                            </m:accPr>
                            <m:e>
                              <m:r>
                                <a:rPr lang="en-US" sz="3200" i="1">
                                  <a:latin typeface="Cambria Math" panose="02040503050406030204" pitchFamily="18" charset="0"/>
                                </a:rPr>
                                <m:t>𝑥</m:t>
                              </m:r>
                            </m:e>
                          </m:acc>
                        </m:e>
                      </m:d>
                    </m:oMath>
                  </m:oMathPara>
                </a14:m>
                <a:endParaRPr lang="en-US" sz="3200" dirty="0"/>
              </a:p>
            </p:txBody>
          </p:sp>
        </mc:Choice>
        <mc:Fallback xmlns="">
          <p:sp>
            <p:nvSpPr>
              <p:cNvPr id="36" name="TextBox 35">
                <a:extLst>
                  <a:ext uri="{FF2B5EF4-FFF2-40B4-BE49-F238E27FC236}">
                    <a16:creationId xmlns:a16="http://schemas.microsoft.com/office/drawing/2014/main" id="{FF9AD605-179C-41FE-8E06-2CB967719061}"/>
                  </a:ext>
                </a:extLst>
              </p:cNvPr>
              <p:cNvSpPr txBox="1">
                <a:spLocks noRot="1" noChangeAspect="1" noMove="1" noResize="1" noEditPoints="1" noAdjustHandles="1" noChangeArrowheads="1" noChangeShapeType="1" noTextEdit="1"/>
              </p:cNvSpPr>
              <p:nvPr/>
            </p:nvSpPr>
            <p:spPr>
              <a:xfrm>
                <a:off x="5845918" y="2711671"/>
                <a:ext cx="922945" cy="492443"/>
              </a:xfrm>
              <a:prstGeom prst="rect">
                <a:avLst/>
              </a:prstGeom>
              <a:blipFill>
                <a:blip r:embed="rId8"/>
                <a:stretch>
                  <a:fillRect/>
                </a:stretch>
              </a:blipFill>
            </p:spPr>
            <p:txBody>
              <a:bodyPr/>
              <a:lstStyle/>
              <a:p>
                <a:r>
                  <a:rPr lang="en-US">
                    <a:noFill/>
                  </a:rPr>
                  <a:t> </a:t>
                </a:r>
              </a:p>
            </p:txBody>
          </p:sp>
        </mc:Fallback>
      </mc:AlternateContent>
      <p:sp>
        <p:nvSpPr>
          <p:cNvPr id="48" name="Arrow: Chevron 47">
            <a:extLst>
              <a:ext uri="{FF2B5EF4-FFF2-40B4-BE49-F238E27FC236}">
                <a16:creationId xmlns:a16="http://schemas.microsoft.com/office/drawing/2014/main" id="{756D0377-ABCA-4404-B209-DF5272EA041C}"/>
              </a:ext>
            </a:extLst>
          </p:cNvPr>
          <p:cNvSpPr/>
          <p:nvPr/>
        </p:nvSpPr>
        <p:spPr>
          <a:xfrm rot="16200000">
            <a:off x="9255408" y="5152305"/>
            <a:ext cx="457200" cy="719847"/>
          </a:xfrm>
          <a:prstGeom prst="chevron">
            <a:avLst>
              <a:gd name="adj" fmla="val 606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1485B0C4-E34B-417F-842C-5579413E3B07}"/>
                  </a:ext>
                </a:extLst>
              </p:cNvPr>
              <p:cNvSpPr txBox="1"/>
              <p:nvPr/>
            </p:nvSpPr>
            <p:spPr>
              <a:xfrm>
                <a:off x="9699808" y="5167497"/>
                <a:ext cx="2013625" cy="646331"/>
              </a:xfrm>
              <a:prstGeom prst="rect">
                <a:avLst/>
              </a:prstGeom>
              <a:noFill/>
            </p:spPr>
            <p:txBody>
              <a:bodyPr wrap="square" rtlCol="0">
                <a:spAutoFit/>
              </a:bodyPr>
              <a:lstStyle/>
              <a:p>
                <a:pPr algn="ctr"/>
                <a:r>
                  <a:rPr lang="en-US" b="1" i="1" dirty="0">
                    <a:latin typeface="Cambria Math" panose="02040503050406030204" pitchFamily="18" charset="0"/>
                  </a:rPr>
                  <a:t>    </a:t>
                </a:r>
                <a:r>
                  <a:rPr lang="en-US" dirty="0"/>
                  <a:t>Noise Process</a:t>
                </a:r>
              </a:p>
              <a:p>
                <a:pPr algn="ctr"/>
                <a14:m>
                  <m:oMathPara xmlns:m="http://schemas.openxmlformats.org/officeDocument/2006/math">
                    <m:oMathParaPr>
                      <m:jc m:val="centerGroup"/>
                    </m:oMathParaPr>
                    <m:oMath xmlns:m="http://schemas.openxmlformats.org/officeDocument/2006/math">
                      <m:r>
                        <a:rPr lang="en-US">
                          <a:latin typeface="Cambria Math" panose="02040503050406030204" pitchFamily="18" charset="0"/>
                        </a:rPr>
                        <m:t>𝒑</m:t>
                      </m:r>
                      <m:d>
                        <m:dPr>
                          <m:ctrlPr>
                            <a:rPr lang="en-US" i="1">
                              <a:latin typeface="Cambria Math" panose="02040503050406030204" pitchFamily="18" charset="0"/>
                            </a:rPr>
                          </m:ctrlPr>
                        </m:dPr>
                        <m:e>
                          <m:d>
                            <m:dPr>
                              <m:begChr m:val=""/>
                              <m:endChr m:val="|"/>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a:latin typeface="Cambria Math" panose="02040503050406030204" pitchFamily="18" charset="0"/>
                                    </a:rPr>
                                    <m:t>𝒙</m:t>
                                  </m:r>
                                </m:e>
                              </m:acc>
                            </m:e>
                          </m:d>
                          <m:r>
                            <a:rPr lang="en-US">
                              <a:latin typeface="Cambria Math" panose="02040503050406030204" pitchFamily="18" charset="0"/>
                            </a:rPr>
                            <m:t>𝒙</m:t>
                          </m:r>
                        </m:e>
                      </m:d>
                    </m:oMath>
                  </m:oMathPara>
                </a14:m>
                <a:endParaRPr lang="en-US" dirty="0"/>
              </a:p>
            </p:txBody>
          </p:sp>
        </mc:Choice>
        <mc:Fallback xmlns="">
          <p:sp>
            <p:nvSpPr>
              <p:cNvPr id="49" name="TextBox 48">
                <a:extLst>
                  <a:ext uri="{FF2B5EF4-FFF2-40B4-BE49-F238E27FC236}">
                    <a16:creationId xmlns:a16="http://schemas.microsoft.com/office/drawing/2014/main" id="{1485B0C4-E34B-417F-842C-5579413E3B07}"/>
                  </a:ext>
                </a:extLst>
              </p:cNvPr>
              <p:cNvSpPr txBox="1">
                <a:spLocks noRot="1" noChangeAspect="1" noMove="1" noResize="1" noEditPoints="1" noAdjustHandles="1" noChangeArrowheads="1" noChangeShapeType="1" noTextEdit="1"/>
              </p:cNvSpPr>
              <p:nvPr/>
            </p:nvSpPr>
            <p:spPr>
              <a:xfrm>
                <a:off x="9699808" y="5167497"/>
                <a:ext cx="2013625" cy="646331"/>
              </a:xfrm>
              <a:prstGeom prst="rect">
                <a:avLst/>
              </a:prstGeom>
              <a:blipFill>
                <a:blip r:embed="rId9"/>
                <a:stretch>
                  <a:fillRect t="-26415" b="-10566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60B41D20-C893-462C-9CB9-560EAB3DB1EA}"/>
                  </a:ext>
                </a:extLst>
              </p:cNvPr>
              <p:cNvSpPr txBox="1"/>
              <p:nvPr/>
            </p:nvSpPr>
            <p:spPr>
              <a:xfrm>
                <a:off x="378686" y="3243301"/>
                <a:ext cx="5885633" cy="3416320"/>
              </a:xfrm>
              <a:prstGeom prst="rect">
                <a:avLst/>
              </a:prstGeom>
              <a:noFill/>
            </p:spPr>
            <p:txBody>
              <a:bodyPr wrap="square" rtlCol="0">
                <a:spAutoFit/>
              </a:bodyPr>
              <a:lstStyle/>
              <a:p>
                <a:pPr marL="342900" indent="-342900">
                  <a:buFont typeface="Wingdings" pitchFamily="2" charset="2"/>
                  <a:buChar char="Ø"/>
                </a:pPr>
                <a:r>
                  <a:rPr lang="en-US" sz="2400" dirty="0"/>
                  <a:t>The autoencoder cannot fully trust each feature of </a:t>
                </a:r>
                <a14:m>
                  <m:oMath xmlns:m="http://schemas.openxmlformats.org/officeDocument/2006/math">
                    <m:r>
                      <a:rPr lang="en-US" sz="2400" i="1">
                        <a:latin typeface="Cambria Math" panose="02040503050406030204" pitchFamily="18" charset="0"/>
                      </a:rPr>
                      <m:t>𝑥</m:t>
                    </m:r>
                  </m:oMath>
                </a14:m>
                <a:r>
                  <a:rPr lang="en-US" sz="2400" dirty="0"/>
                  <a:t> independently so it must learn the correlations of </a:t>
                </a:r>
                <a14:m>
                  <m:oMath xmlns:m="http://schemas.openxmlformats.org/officeDocument/2006/math">
                    <m:r>
                      <a:rPr lang="en-US" sz="2400" i="1">
                        <a:latin typeface="Cambria Math" panose="02040503050406030204" pitchFamily="18" charset="0"/>
                      </a:rPr>
                      <m:t>𝑥</m:t>
                    </m:r>
                  </m:oMath>
                </a14:m>
                <a:r>
                  <a:rPr lang="en-US" sz="2400" dirty="0"/>
                  <a:t>’s features.</a:t>
                </a:r>
              </a:p>
              <a:p>
                <a:endParaRPr lang="en-US" sz="2400" dirty="0"/>
              </a:p>
              <a:p>
                <a:pPr marL="342900" indent="-342900">
                  <a:buFont typeface="Wingdings" pitchFamily="2" charset="2"/>
                  <a:buChar char="Ø"/>
                </a:pPr>
                <a:r>
                  <a:rPr lang="en-US" sz="2400" dirty="0"/>
                  <a:t>Based on those relations we can predict a more “not prone to changes” model.</a:t>
                </a:r>
              </a:p>
              <a:p>
                <a:pPr marL="285750" indent="-285750">
                  <a:buFont typeface="Wingdings" panose="05000000000000000000" pitchFamily="2" charset="2"/>
                  <a:buChar char="v"/>
                </a:pPr>
                <a:endParaRPr lang="en-US" sz="2400" dirty="0"/>
              </a:p>
              <a:p>
                <a:pPr marL="285750" indent="-285750">
                  <a:buFont typeface="Wingdings" panose="05000000000000000000" pitchFamily="2" charset="2"/>
                  <a:buChar char="Ø"/>
                </a:pPr>
                <a:r>
                  <a:rPr lang="en-US" sz="2400" dirty="0"/>
                  <a:t> We are forcing the hidden layer to learn a generalized structure of the data.</a:t>
                </a:r>
              </a:p>
            </p:txBody>
          </p:sp>
        </mc:Choice>
        <mc:Fallback xmlns="">
          <p:sp>
            <p:nvSpPr>
              <p:cNvPr id="4" name="TextBox 3">
                <a:extLst>
                  <a:ext uri="{FF2B5EF4-FFF2-40B4-BE49-F238E27FC236}">
                    <a16:creationId xmlns:a16="http://schemas.microsoft.com/office/drawing/2014/main" id="{60B41D20-C893-462C-9CB9-560EAB3DB1EA}"/>
                  </a:ext>
                </a:extLst>
              </p:cNvPr>
              <p:cNvSpPr txBox="1">
                <a:spLocks noRot="1" noChangeAspect="1" noMove="1" noResize="1" noEditPoints="1" noAdjustHandles="1" noChangeArrowheads="1" noChangeShapeType="1" noTextEdit="1"/>
              </p:cNvSpPr>
              <p:nvPr/>
            </p:nvSpPr>
            <p:spPr>
              <a:xfrm>
                <a:off x="378686" y="3243301"/>
                <a:ext cx="5885633" cy="3416320"/>
              </a:xfrm>
              <a:prstGeom prst="rect">
                <a:avLst/>
              </a:prstGeom>
              <a:blipFill>
                <a:blip r:embed="rId10"/>
                <a:stretch>
                  <a:fillRect l="-1293" t="-1111" r="-1724" b="-2963"/>
                </a:stretch>
              </a:blipFill>
            </p:spPr>
            <p:txBody>
              <a:bodyPr/>
              <a:lstStyle/>
              <a:p>
                <a:r>
                  <a:rPr lang="en-US">
                    <a:noFill/>
                  </a:rPr>
                  <a:t> </a:t>
                </a:r>
              </a:p>
            </p:txBody>
          </p:sp>
        </mc:Fallback>
      </mc:AlternateContent>
      <p:sp>
        <p:nvSpPr>
          <p:cNvPr id="47" name="Title 1">
            <a:extLst>
              <a:ext uri="{FF2B5EF4-FFF2-40B4-BE49-F238E27FC236}">
                <a16:creationId xmlns:a16="http://schemas.microsoft.com/office/drawing/2014/main" id="{81D10F63-3833-E749-AACF-AE3DD6055298}"/>
              </a:ext>
            </a:extLst>
          </p:cNvPr>
          <p:cNvSpPr txBox="1">
            <a:spLocks/>
          </p:cNvSpPr>
          <p:nvPr/>
        </p:nvSpPr>
        <p:spPr>
          <a:xfrm>
            <a:off x="838200" y="218862"/>
            <a:ext cx="10515600" cy="79568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Denoising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422510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9B27C244-2EDA-418F-A14B-CEEDE2CE3072}"/>
                  </a:ext>
                </a:extLst>
              </p:cNvPr>
              <p:cNvSpPr txBox="1"/>
              <p:nvPr/>
            </p:nvSpPr>
            <p:spPr>
              <a:xfrm>
                <a:off x="1219539" y="2569806"/>
                <a:ext cx="4017818" cy="584775"/>
              </a:xfrm>
              <a:prstGeom prst="rect">
                <a:avLst/>
              </a:prstGeom>
              <a:noFill/>
            </p:spPr>
            <p:txBody>
              <a:bodyPr wrap="square" rtlCol="1">
                <a:spAutoFit/>
              </a:bodyPr>
              <a:lstStyle/>
              <a:p>
                <a:r>
                  <a:rPr lang="en-US" sz="3200" dirty="0"/>
                  <a:t>Taken some input </a:t>
                </a:r>
                <a14:m>
                  <m:oMath xmlns:m="http://schemas.openxmlformats.org/officeDocument/2006/math">
                    <m:r>
                      <a:rPr lang="he-IL" sz="3200" i="1" dirty="0" smtClean="0">
                        <a:latin typeface="Cambria Math" panose="02040503050406030204" pitchFamily="18" charset="0"/>
                      </a:rPr>
                      <m:t>𝑥</m:t>
                    </m:r>
                  </m:oMath>
                </a14:m>
                <a:endParaRPr lang="he-IL" sz="3200" dirty="0"/>
              </a:p>
            </p:txBody>
          </p:sp>
        </mc:Choice>
        <mc:Fallback xmlns="">
          <p:sp>
            <p:nvSpPr>
              <p:cNvPr id="6" name="TextBox 5">
                <a:extLst>
                  <a:ext uri="{FF2B5EF4-FFF2-40B4-BE49-F238E27FC236}">
                    <a16:creationId xmlns:a16="http://schemas.microsoft.com/office/drawing/2014/main" id="{9B27C244-2EDA-418F-A14B-CEEDE2CE3072}"/>
                  </a:ext>
                </a:extLst>
              </p:cNvPr>
              <p:cNvSpPr txBox="1">
                <a:spLocks noRot="1" noChangeAspect="1" noMove="1" noResize="1" noEditPoints="1" noAdjustHandles="1" noChangeArrowheads="1" noChangeShapeType="1" noTextEdit="1"/>
              </p:cNvSpPr>
              <p:nvPr/>
            </p:nvSpPr>
            <p:spPr>
              <a:xfrm>
                <a:off x="1219539" y="2569806"/>
                <a:ext cx="4017818" cy="584775"/>
              </a:xfrm>
              <a:prstGeom prst="rect">
                <a:avLst/>
              </a:prstGeom>
              <a:blipFill>
                <a:blip r:embed="rId2"/>
                <a:stretch>
                  <a:fillRect l="-3794" t="-16842" b="-31579"/>
                </a:stretch>
              </a:blipFill>
            </p:spPr>
            <p:txBody>
              <a:bodyPr/>
              <a:lstStyle/>
              <a:p>
                <a:r>
                  <a:rPr lang="he-IL">
                    <a:noFill/>
                  </a:rPr>
                  <a:t> </a:t>
                </a:r>
              </a:p>
            </p:txBody>
          </p:sp>
        </mc:Fallback>
      </mc:AlternateContent>
      <p:pic>
        <p:nvPicPr>
          <p:cNvPr id="7" name="Picture 6">
            <a:extLst>
              <a:ext uri="{FF2B5EF4-FFF2-40B4-BE49-F238E27FC236}">
                <a16:creationId xmlns:a16="http://schemas.microsoft.com/office/drawing/2014/main" id="{77159FAE-DFF2-45F6-BD7F-51FA8E983E63}"/>
              </a:ext>
            </a:extLst>
          </p:cNvPr>
          <p:cNvPicPr>
            <a:picLocks noChangeAspect="1"/>
          </p:cNvPicPr>
          <p:nvPr/>
        </p:nvPicPr>
        <p:blipFill>
          <a:blip r:embed="rId3"/>
          <a:stretch>
            <a:fillRect/>
          </a:stretch>
        </p:blipFill>
        <p:spPr>
          <a:xfrm>
            <a:off x="2371987" y="3363881"/>
            <a:ext cx="1085850" cy="1104900"/>
          </a:xfrm>
          <a:prstGeom prst="rect">
            <a:avLst/>
          </a:prstGeom>
        </p:spPr>
      </p:pic>
      <p:sp>
        <p:nvSpPr>
          <p:cNvPr id="8" name="TextBox 7">
            <a:extLst>
              <a:ext uri="{FF2B5EF4-FFF2-40B4-BE49-F238E27FC236}">
                <a16:creationId xmlns:a16="http://schemas.microsoft.com/office/drawing/2014/main" id="{0DA124CC-15E5-479A-928A-43B691F65C5C}"/>
              </a:ext>
            </a:extLst>
          </p:cNvPr>
          <p:cNvSpPr txBox="1"/>
          <p:nvPr/>
        </p:nvSpPr>
        <p:spPr>
          <a:xfrm>
            <a:off x="5121262" y="2570675"/>
            <a:ext cx="2206305" cy="584775"/>
          </a:xfrm>
          <a:prstGeom prst="rect">
            <a:avLst/>
          </a:prstGeom>
          <a:noFill/>
        </p:spPr>
        <p:txBody>
          <a:bodyPr wrap="square" rtlCol="1">
            <a:spAutoFit/>
          </a:bodyPr>
          <a:lstStyle/>
          <a:p>
            <a:r>
              <a:rPr lang="en-US" sz="3200" dirty="0"/>
              <a:t>Apply Noise</a:t>
            </a:r>
            <a:endParaRPr lang="he-IL" sz="3200" dirty="0"/>
          </a:p>
        </p:txBody>
      </p:sp>
      <p:sp>
        <p:nvSpPr>
          <p:cNvPr id="9" name="Arrow: Right 8">
            <a:extLst>
              <a:ext uri="{FF2B5EF4-FFF2-40B4-BE49-F238E27FC236}">
                <a16:creationId xmlns:a16="http://schemas.microsoft.com/office/drawing/2014/main" id="{E51CC051-1FC7-4235-A771-0711B2324A64}"/>
              </a:ext>
            </a:extLst>
          </p:cNvPr>
          <p:cNvSpPr/>
          <p:nvPr/>
        </p:nvSpPr>
        <p:spPr>
          <a:xfrm>
            <a:off x="5237357" y="3685498"/>
            <a:ext cx="1929468" cy="4616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 name="Picture 9">
            <a:extLst>
              <a:ext uri="{FF2B5EF4-FFF2-40B4-BE49-F238E27FC236}">
                <a16:creationId xmlns:a16="http://schemas.microsoft.com/office/drawing/2014/main" id="{9A3DB6E7-AF83-4481-98D4-E4309FD31479}"/>
              </a:ext>
            </a:extLst>
          </p:cNvPr>
          <p:cNvPicPr>
            <a:picLocks noChangeAspect="1"/>
          </p:cNvPicPr>
          <p:nvPr/>
        </p:nvPicPr>
        <p:blipFill>
          <a:blip r:embed="rId4"/>
          <a:stretch>
            <a:fillRect/>
          </a:stretch>
        </p:blipFill>
        <p:spPr>
          <a:xfrm>
            <a:off x="8946345" y="3363881"/>
            <a:ext cx="1093269" cy="1104900"/>
          </a:xfrm>
          <a:prstGeom prst="rect">
            <a:avLst/>
          </a:prstGeom>
        </p:spPr>
      </p:pic>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AF74442B-BC61-4F91-9C70-E81744C5905F}"/>
                  </a:ext>
                </a:extLst>
              </p:cNvPr>
              <p:cNvSpPr txBox="1"/>
              <p:nvPr/>
            </p:nvSpPr>
            <p:spPr>
              <a:xfrm>
                <a:off x="9309627" y="2662138"/>
                <a:ext cx="366703"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acc>
                        <m:accPr>
                          <m:chr m:val="̃"/>
                          <m:ctrlPr>
                            <a:rPr lang="he-IL" sz="3200" i="1" smtClean="0">
                              <a:latin typeface="Cambria Math" panose="02040503050406030204" pitchFamily="18" charset="0"/>
                            </a:rPr>
                          </m:ctrlPr>
                        </m:accPr>
                        <m:e>
                          <m:r>
                            <a:rPr lang="he-IL" sz="3200" i="1">
                              <a:latin typeface="Cambria Math" panose="02040503050406030204" pitchFamily="18" charset="0"/>
                            </a:rPr>
                            <m:t>𝑥</m:t>
                          </m:r>
                        </m:e>
                      </m:acc>
                    </m:oMath>
                  </m:oMathPara>
                </a14:m>
                <a:endParaRPr lang="he-IL" sz="3200" dirty="0"/>
              </a:p>
            </p:txBody>
          </p:sp>
        </mc:Choice>
        <mc:Fallback xmlns="">
          <p:sp>
            <p:nvSpPr>
              <p:cNvPr id="11" name="TextBox 10">
                <a:extLst>
                  <a:ext uri="{FF2B5EF4-FFF2-40B4-BE49-F238E27FC236}">
                    <a16:creationId xmlns:a16="http://schemas.microsoft.com/office/drawing/2014/main" id="{AF74442B-BC61-4F91-9C70-E81744C5905F}"/>
                  </a:ext>
                </a:extLst>
              </p:cNvPr>
              <p:cNvSpPr txBox="1">
                <a:spLocks noRot="1" noChangeAspect="1" noMove="1" noResize="1" noEditPoints="1" noAdjustHandles="1" noChangeArrowheads="1" noChangeShapeType="1" noTextEdit="1"/>
              </p:cNvSpPr>
              <p:nvPr/>
            </p:nvSpPr>
            <p:spPr>
              <a:xfrm>
                <a:off x="9309627" y="2662138"/>
                <a:ext cx="366703" cy="492443"/>
              </a:xfrm>
              <a:prstGeom prst="rect">
                <a:avLst/>
              </a:prstGeom>
              <a:blipFill>
                <a:blip r:embed="rId5"/>
                <a:stretch>
                  <a:fillRect/>
                </a:stretch>
              </a:blipFill>
            </p:spPr>
            <p:txBody>
              <a:bodyPr/>
              <a:lstStyle/>
              <a:p>
                <a:r>
                  <a:rPr lang="he-IL">
                    <a:noFill/>
                  </a:rPr>
                  <a:t> </a:t>
                </a:r>
              </a:p>
            </p:txBody>
          </p:sp>
        </mc:Fallback>
      </mc:AlternateContent>
      <p:sp>
        <p:nvSpPr>
          <p:cNvPr id="13" name="Title 1">
            <a:extLst>
              <a:ext uri="{FF2B5EF4-FFF2-40B4-BE49-F238E27FC236}">
                <a16:creationId xmlns:a16="http://schemas.microsoft.com/office/drawing/2014/main" id="{DEC6F8B4-849C-234C-B27A-1CA6199F2451}"/>
              </a:ext>
            </a:extLst>
          </p:cNvPr>
          <p:cNvSpPr txBox="1">
            <a:spLocks/>
          </p:cNvSpPr>
          <p:nvPr/>
        </p:nvSpPr>
        <p:spPr>
          <a:xfrm>
            <a:off x="838200" y="365126"/>
            <a:ext cx="10515600" cy="10462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Denoising Autoencoders: process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70652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1000"/>
                                        <p:tgtEl>
                                          <p:spTgt spid="10"/>
                                        </p:tgtEl>
                                      </p:cBhvr>
                                    </p:animEffect>
                                    <p:anim calcmode="lin" valueType="num">
                                      <p:cBhvr>
                                        <p:cTn id="41" dur="1000" fill="hold"/>
                                        <p:tgtEl>
                                          <p:spTgt spid="10"/>
                                        </p:tgtEl>
                                        <p:attrNameLst>
                                          <p:attrName>ppt_x</p:attrName>
                                        </p:attrNameLst>
                                      </p:cBhvr>
                                      <p:tavLst>
                                        <p:tav tm="0">
                                          <p:val>
                                            <p:strVal val="#ppt_x"/>
                                          </p:val>
                                        </p:tav>
                                        <p:tav tm="100000">
                                          <p:val>
                                            <p:strVal val="#ppt_x"/>
                                          </p:val>
                                        </p:tav>
                                      </p:tavLst>
                                    </p:anim>
                                    <p:anim calcmode="lin" valueType="num">
                                      <p:cBhvr>
                                        <p:cTn id="4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animBg="1"/>
      <p:bldP spid="11"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A3DB6E7-AF83-4481-98D4-E4309FD31479}"/>
              </a:ext>
            </a:extLst>
          </p:cNvPr>
          <p:cNvPicPr>
            <a:picLocks noChangeAspect="1"/>
          </p:cNvPicPr>
          <p:nvPr/>
        </p:nvPicPr>
        <p:blipFill>
          <a:blip r:embed="rId2"/>
          <a:stretch>
            <a:fillRect/>
          </a:stretch>
        </p:blipFill>
        <p:spPr>
          <a:xfrm>
            <a:off x="2033579" y="3738968"/>
            <a:ext cx="1093269" cy="1104900"/>
          </a:xfrm>
          <a:prstGeom prst="rect">
            <a:avLst/>
          </a:prstGeom>
        </p:spPr>
      </p:pic>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AF74442B-BC61-4F91-9C70-E81744C5905F}"/>
                  </a:ext>
                </a:extLst>
              </p:cNvPr>
              <p:cNvSpPr txBox="1"/>
              <p:nvPr/>
            </p:nvSpPr>
            <p:spPr>
              <a:xfrm>
                <a:off x="2396861" y="3037225"/>
                <a:ext cx="366703"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acc>
                        <m:accPr>
                          <m:chr m:val="̃"/>
                          <m:ctrlPr>
                            <a:rPr lang="he-IL" sz="3200" i="1" smtClean="0">
                              <a:latin typeface="Cambria Math" panose="02040503050406030204" pitchFamily="18" charset="0"/>
                            </a:rPr>
                          </m:ctrlPr>
                        </m:accPr>
                        <m:e>
                          <m:r>
                            <a:rPr lang="he-IL" sz="3200" i="1">
                              <a:latin typeface="Cambria Math" panose="02040503050406030204" pitchFamily="18" charset="0"/>
                            </a:rPr>
                            <m:t>𝑥</m:t>
                          </m:r>
                        </m:e>
                      </m:acc>
                    </m:oMath>
                  </m:oMathPara>
                </a14:m>
                <a:endParaRPr lang="he-IL" sz="3200" dirty="0"/>
              </a:p>
            </p:txBody>
          </p:sp>
        </mc:Choice>
        <mc:Fallback xmlns="">
          <p:sp>
            <p:nvSpPr>
              <p:cNvPr id="11" name="TextBox 10">
                <a:extLst>
                  <a:ext uri="{FF2B5EF4-FFF2-40B4-BE49-F238E27FC236}">
                    <a16:creationId xmlns:a16="http://schemas.microsoft.com/office/drawing/2014/main" id="{AF74442B-BC61-4F91-9C70-E81744C5905F}"/>
                  </a:ext>
                </a:extLst>
              </p:cNvPr>
              <p:cNvSpPr txBox="1">
                <a:spLocks noRot="1" noChangeAspect="1" noMove="1" noResize="1" noEditPoints="1" noAdjustHandles="1" noChangeArrowheads="1" noChangeShapeType="1" noTextEdit="1"/>
              </p:cNvSpPr>
              <p:nvPr/>
            </p:nvSpPr>
            <p:spPr>
              <a:xfrm>
                <a:off x="2396861" y="3037225"/>
                <a:ext cx="366703" cy="492443"/>
              </a:xfrm>
              <a:prstGeom prst="rect">
                <a:avLst/>
              </a:prstGeom>
              <a:blipFill>
                <a:blip r:embed="rId3"/>
                <a:stretch>
                  <a:fillRect/>
                </a:stretch>
              </a:blipFill>
            </p:spPr>
            <p:txBody>
              <a:bodyPr/>
              <a:lstStyle/>
              <a:p>
                <a:r>
                  <a:rPr lang="he-IL">
                    <a:noFill/>
                  </a:rPr>
                  <a:t> </a:t>
                </a:r>
              </a:p>
            </p:txBody>
          </p:sp>
        </mc:Fallback>
      </mc:AlternateContent>
      <p:sp>
        <p:nvSpPr>
          <p:cNvPr id="14" name="TextBox 13">
            <a:extLst>
              <a:ext uri="{FF2B5EF4-FFF2-40B4-BE49-F238E27FC236}">
                <a16:creationId xmlns:a16="http://schemas.microsoft.com/office/drawing/2014/main" id="{793C12AD-C631-4984-B277-C62AC10511C1}"/>
              </a:ext>
            </a:extLst>
          </p:cNvPr>
          <p:cNvSpPr txBox="1"/>
          <p:nvPr/>
        </p:nvSpPr>
        <p:spPr>
          <a:xfrm>
            <a:off x="3482175" y="3041802"/>
            <a:ext cx="3599098" cy="584775"/>
          </a:xfrm>
          <a:prstGeom prst="rect">
            <a:avLst/>
          </a:prstGeom>
          <a:noFill/>
        </p:spPr>
        <p:txBody>
          <a:bodyPr wrap="square" rtlCol="1">
            <a:spAutoFit/>
          </a:bodyPr>
          <a:lstStyle/>
          <a:p>
            <a:r>
              <a:rPr lang="en-US" sz="3200" dirty="0"/>
              <a:t>Encode And Decode</a:t>
            </a:r>
            <a:endParaRPr lang="he-IL" sz="3200" dirty="0"/>
          </a:p>
        </p:txBody>
      </p:sp>
      <p:sp>
        <p:nvSpPr>
          <p:cNvPr id="15" name="Arrow: Right 14">
            <a:extLst>
              <a:ext uri="{FF2B5EF4-FFF2-40B4-BE49-F238E27FC236}">
                <a16:creationId xmlns:a16="http://schemas.microsoft.com/office/drawing/2014/main" id="{205B0B11-78B3-48D7-BFEF-A21F2967E669}"/>
              </a:ext>
            </a:extLst>
          </p:cNvPr>
          <p:cNvSpPr/>
          <p:nvPr/>
        </p:nvSpPr>
        <p:spPr>
          <a:xfrm>
            <a:off x="4571768" y="4060584"/>
            <a:ext cx="1419912" cy="4616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nvGrpSpPr>
          <p:cNvPr id="18" name="Group 17">
            <a:extLst>
              <a:ext uri="{FF2B5EF4-FFF2-40B4-BE49-F238E27FC236}">
                <a16:creationId xmlns:a16="http://schemas.microsoft.com/office/drawing/2014/main" id="{B2712A5A-F524-4ABD-A1E2-F47547AADE39}"/>
              </a:ext>
            </a:extLst>
          </p:cNvPr>
          <p:cNvGrpSpPr/>
          <p:nvPr/>
        </p:nvGrpSpPr>
        <p:grpSpPr>
          <a:xfrm>
            <a:off x="7081273" y="2958657"/>
            <a:ext cx="3350343" cy="2203854"/>
            <a:chOff x="6469744" y="2890834"/>
            <a:chExt cx="3350343" cy="2203854"/>
          </a:xfrm>
        </p:grpSpPr>
        <p:sp>
          <p:nvSpPr>
            <p:cNvPr id="5" name="TextBox 4">
              <a:extLst>
                <a:ext uri="{FF2B5EF4-FFF2-40B4-BE49-F238E27FC236}">
                  <a16:creationId xmlns:a16="http://schemas.microsoft.com/office/drawing/2014/main" id="{12069838-AAFB-48D3-8B7B-2A39B785A7B4}"/>
                </a:ext>
              </a:extLst>
            </p:cNvPr>
            <p:cNvSpPr txBox="1"/>
            <p:nvPr/>
          </p:nvSpPr>
          <p:spPr>
            <a:xfrm>
              <a:off x="7734649" y="2890834"/>
              <a:ext cx="687898" cy="369332"/>
            </a:xfrm>
            <a:prstGeom prst="rect">
              <a:avLst/>
            </a:prstGeom>
            <a:noFill/>
          </p:spPr>
          <p:txBody>
            <a:bodyPr wrap="square" rtlCol="1">
              <a:spAutoFit/>
            </a:bodyPr>
            <a:lstStyle/>
            <a:p>
              <a:r>
                <a:rPr lang="en-US" dirty="0"/>
                <a:t>DAE</a:t>
              </a:r>
              <a:endParaRPr lang="he-IL" dirty="0"/>
            </a:p>
          </p:txBody>
        </p:sp>
        <p:sp>
          <p:nvSpPr>
            <p:cNvPr id="16" name="Rectangle: Top Corners Snipped 15">
              <a:extLst>
                <a:ext uri="{FF2B5EF4-FFF2-40B4-BE49-F238E27FC236}">
                  <a16:creationId xmlns:a16="http://schemas.microsoft.com/office/drawing/2014/main" id="{E6446465-B032-4D04-8651-AE3914C9A48C}"/>
                </a:ext>
              </a:extLst>
            </p:cNvPr>
            <p:cNvSpPr/>
            <p:nvPr/>
          </p:nvSpPr>
          <p:spPr>
            <a:xfrm>
              <a:off x="7646565" y="2890834"/>
              <a:ext cx="864066" cy="687989"/>
            </a:xfrm>
            <a:prstGeom prst="snip2SameRect">
              <a:avLst>
                <a:gd name="adj1" fmla="val 21544"/>
                <a:gd name="adj2" fmla="val 0"/>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4" name="Rectangle: Diagonal Corners Snipped 3">
                  <a:extLst>
                    <a:ext uri="{FF2B5EF4-FFF2-40B4-BE49-F238E27FC236}">
                      <a16:creationId xmlns:a16="http://schemas.microsoft.com/office/drawing/2014/main" id="{9B6A8511-2CFA-4FE5-8D95-4D83105D6A7B}"/>
                    </a:ext>
                  </a:extLst>
                </p:cNvPr>
                <p:cNvSpPr/>
                <p:nvPr/>
              </p:nvSpPr>
              <p:spPr>
                <a:xfrm>
                  <a:off x="6469744" y="3233521"/>
                  <a:ext cx="3350343" cy="1861167"/>
                </a:xfrm>
                <a:prstGeom prst="snip2Diag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𝑔</m:t>
                        </m:r>
                        <m:d>
                          <m:dPr>
                            <m:ctrlPr>
                              <a:rPr lang="en-US" i="1" dirty="0" smtClean="0">
                                <a:solidFill>
                                  <a:schemeClr val="tx1"/>
                                </a:solidFill>
                                <a:latin typeface="Cambria Math" panose="02040503050406030204" pitchFamily="18" charset="0"/>
                              </a:rPr>
                            </m:ctrlPr>
                          </m:dPr>
                          <m:e>
                            <m:r>
                              <a:rPr lang="en-US" i="1" dirty="0" smtClean="0">
                                <a:solidFill>
                                  <a:schemeClr val="tx1"/>
                                </a:solidFill>
                                <a:latin typeface="Cambria Math" panose="02040503050406030204" pitchFamily="18" charset="0"/>
                              </a:rPr>
                              <m:t>𝑓</m:t>
                            </m:r>
                            <m:d>
                              <m:dPr>
                                <m:ctrlPr>
                                  <a:rPr lang="en-US" i="1" dirty="0" smtClean="0">
                                    <a:solidFill>
                                      <a:schemeClr val="tx1"/>
                                    </a:solidFill>
                                    <a:latin typeface="Cambria Math" panose="02040503050406030204" pitchFamily="18" charset="0"/>
                                  </a:rPr>
                                </m:ctrlPr>
                              </m:dPr>
                              <m:e>
                                <m:acc>
                                  <m:accPr>
                                    <m:chr m:val="̃"/>
                                    <m:ctrlPr>
                                      <a:rPr lang="en-US" i="1" dirty="0" smtClean="0">
                                        <a:solidFill>
                                          <a:schemeClr val="tx1"/>
                                        </a:solidFill>
                                        <a:latin typeface="Cambria Math" panose="02040503050406030204" pitchFamily="18" charset="0"/>
                                      </a:rPr>
                                    </m:ctrlPr>
                                  </m:accPr>
                                  <m:e>
                                    <m:r>
                                      <a:rPr lang="en-US" i="1" dirty="0" smtClean="0">
                                        <a:solidFill>
                                          <a:schemeClr val="tx1"/>
                                        </a:solidFill>
                                        <a:latin typeface="Cambria Math" panose="02040503050406030204" pitchFamily="18" charset="0"/>
                                      </a:rPr>
                                      <m:t>𝑥</m:t>
                                    </m:r>
                                  </m:e>
                                </m:acc>
                              </m:e>
                            </m:d>
                          </m:e>
                        </m:d>
                      </m:oMath>
                    </m:oMathPara>
                  </a14:m>
                  <a:endParaRPr lang="he-IL" dirty="0">
                    <a:solidFill>
                      <a:schemeClr val="tx1"/>
                    </a:solidFill>
                  </a:endParaRPr>
                </a:p>
              </p:txBody>
            </p:sp>
          </mc:Choice>
          <mc:Fallback xmlns="">
            <p:sp>
              <p:nvSpPr>
                <p:cNvPr id="4" name="Rectangle: Diagonal Corners Snipped 3">
                  <a:extLst>
                    <a:ext uri="{FF2B5EF4-FFF2-40B4-BE49-F238E27FC236}">
                      <a16:creationId xmlns:a16="http://schemas.microsoft.com/office/drawing/2014/main" id="{9B6A8511-2CFA-4FE5-8D95-4D83105D6A7B}"/>
                    </a:ext>
                  </a:extLst>
                </p:cNvPr>
                <p:cNvSpPr>
                  <a:spLocks noRot="1" noChangeAspect="1" noMove="1" noResize="1" noEditPoints="1" noAdjustHandles="1" noChangeArrowheads="1" noChangeShapeType="1" noTextEdit="1"/>
                </p:cNvSpPr>
                <p:nvPr/>
              </p:nvSpPr>
              <p:spPr>
                <a:xfrm>
                  <a:off x="6469744" y="3233521"/>
                  <a:ext cx="3350343" cy="1861167"/>
                </a:xfrm>
                <a:prstGeom prst="snip2DiagRect">
                  <a:avLst/>
                </a:prstGeom>
                <a:blipFill>
                  <a:blip r:embed="rId4"/>
                  <a:stretch>
                    <a:fillRect/>
                  </a:stretch>
                </a:blipFill>
              </p:spPr>
              <p:txBody>
                <a:bodyPr/>
                <a:lstStyle/>
                <a:p>
                  <a:r>
                    <a:rPr lang="he-IL">
                      <a:noFill/>
                    </a:rPr>
                    <a:t> </a:t>
                  </a:r>
                </a:p>
              </p:txBody>
            </p:sp>
          </mc:Fallback>
        </mc:AlternateContent>
        <p:sp>
          <p:nvSpPr>
            <p:cNvPr id="17" name="TextBox 16">
              <a:extLst>
                <a:ext uri="{FF2B5EF4-FFF2-40B4-BE49-F238E27FC236}">
                  <a16:creationId xmlns:a16="http://schemas.microsoft.com/office/drawing/2014/main" id="{B1003913-622C-43BA-9813-F3079B17A3F9}"/>
                </a:ext>
              </a:extLst>
            </p:cNvPr>
            <p:cNvSpPr txBox="1"/>
            <p:nvPr/>
          </p:nvSpPr>
          <p:spPr>
            <a:xfrm>
              <a:off x="7800967" y="2928578"/>
              <a:ext cx="687898" cy="369332"/>
            </a:xfrm>
            <a:prstGeom prst="rect">
              <a:avLst/>
            </a:prstGeom>
            <a:noFill/>
          </p:spPr>
          <p:txBody>
            <a:bodyPr wrap="square" rtlCol="1">
              <a:spAutoFit/>
            </a:bodyPr>
            <a:lstStyle/>
            <a:p>
              <a:r>
                <a:rPr lang="en-US" dirty="0"/>
                <a:t>DAE</a:t>
              </a:r>
              <a:endParaRPr lang="he-IL" dirty="0"/>
            </a:p>
          </p:txBody>
        </p:sp>
      </p:grpSp>
      <p:sp>
        <p:nvSpPr>
          <p:cNvPr id="20" name="Title 1">
            <a:extLst>
              <a:ext uri="{FF2B5EF4-FFF2-40B4-BE49-F238E27FC236}">
                <a16:creationId xmlns:a16="http://schemas.microsoft.com/office/drawing/2014/main" id="{80C11FA8-C38C-F14B-9A2E-1177D22CA621}"/>
              </a:ext>
            </a:extLst>
          </p:cNvPr>
          <p:cNvSpPr txBox="1">
            <a:spLocks/>
          </p:cNvSpPr>
          <p:nvPr/>
        </p:nvSpPr>
        <p:spPr>
          <a:xfrm>
            <a:off x="838200" y="365126"/>
            <a:ext cx="10515600" cy="10462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Denoising Autoencoders: process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14761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wipe(down)">
                                      <p:cBhvr>
                                        <p:cTn id="1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C402D49-FED5-4853-91A4-E7B7870F0305}"/>
                  </a:ext>
                </a:extLst>
              </p:cNvPr>
              <p:cNvSpPr txBox="1"/>
              <p:nvPr/>
            </p:nvSpPr>
            <p:spPr>
              <a:xfrm>
                <a:off x="8759217" y="3128846"/>
                <a:ext cx="366703"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acc>
                        <m:accPr>
                          <m:chr m:val="̂"/>
                          <m:ctrlPr>
                            <a:rPr lang="he-IL" sz="3200" i="1" smtClean="0">
                              <a:latin typeface="Cambria Math" panose="02040503050406030204" pitchFamily="18" charset="0"/>
                            </a:rPr>
                          </m:ctrlPr>
                        </m:accPr>
                        <m:e>
                          <m:r>
                            <a:rPr lang="he-IL" sz="3200" i="1">
                              <a:latin typeface="Cambria Math" panose="02040503050406030204" pitchFamily="18" charset="0"/>
                            </a:rPr>
                            <m:t>𝑥</m:t>
                          </m:r>
                        </m:e>
                      </m:acc>
                    </m:oMath>
                  </m:oMathPara>
                </a14:m>
                <a:endParaRPr lang="he-IL" sz="3200" dirty="0"/>
              </a:p>
            </p:txBody>
          </p:sp>
        </mc:Choice>
        <mc:Fallback xmlns="">
          <p:sp>
            <p:nvSpPr>
              <p:cNvPr id="7" name="TextBox 6">
                <a:extLst>
                  <a:ext uri="{FF2B5EF4-FFF2-40B4-BE49-F238E27FC236}">
                    <a16:creationId xmlns:a16="http://schemas.microsoft.com/office/drawing/2014/main" id="{CC402D49-FED5-4853-91A4-E7B7870F0305}"/>
                  </a:ext>
                </a:extLst>
              </p:cNvPr>
              <p:cNvSpPr txBox="1">
                <a:spLocks noRot="1" noChangeAspect="1" noMove="1" noResize="1" noEditPoints="1" noAdjustHandles="1" noChangeArrowheads="1" noChangeShapeType="1" noTextEdit="1"/>
              </p:cNvSpPr>
              <p:nvPr/>
            </p:nvSpPr>
            <p:spPr>
              <a:xfrm>
                <a:off x="8759217" y="3128846"/>
                <a:ext cx="366703" cy="492443"/>
              </a:xfrm>
              <a:prstGeom prst="rect">
                <a:avLst/>
              </a:prstGeom>
              <a:blipFill>
                <a:blip r:embed="rId2"/>
                <a:stretch>
                  <a:fillRect/>
                </a:stretch>
              </a:blipFill>
            </p:spPr>
            <p:txBody>
              <a:bodyPr/>
              <a:lstStyle/>
              <a:p>
                <a:r>
                  <a:rPr lang="he-IL">
                    <a:noFill/>
                  </a:rPr>
                  <a:t> </a:t>
                </a:r>
              </a:p>
            </p:txBody>
          </p:sp>
        </mc:Fallback>
      </mc:AlternateContent>
      <p:pic>
        <p:nvPicPr>
          <p:cNvPr id="6" name="Picture 5">
            <a:extLst>
              <a:ext uri="{FF2B5EF4-FFF2-40B4-BE49-F238E27FC236}">
                <a16:creationId xmlns:a16="http://schemas.microsoft.com/office/drawing/2014/main" id="{C0F46D82-817B-4086-B295-9EF27D6A32CF}"/>
              </a:ext>
            </a:extLst>
          </p:cNvPr>
          <p:cNvPicPr>
            <a:picLocks noChangeAspect="1"/>
          </p:cNvPicPr>
          <p:nvPr/>
        </p:nvPicPr>
        <p:blipFill>
          <a:blip r:embed="rId3"/>
          <a:stretch>
            <a:fillRect/>
          </a:stretch>
        </p:blipFill>
        <p:spPr>
          <a:xfrm>
            <a:off x="8482668" y="3729154"/>
            <a:ext cx="1080782" cy="1069524"/>
          </a:xfrm>
          <a:prstGeom prst="rect">
            <a:avLst/>
          </a:prstGeom>
        </p:spPr>
      </p:pic>
      <p:grpSp>
        <p:nvGrpSpPr>
          <p:cNvPr id="18" name="Group 17">
            <a:extLst>
              <a:ext uri="{FF2B5EF4-FFF2-40B4-BE49-F238E27FC236}">
                <a16:creationId xmlns:a16="http://schemas.microsoft.com/office/drawing/2014/main" id="{B2712A5A-F524-4ABD-A1E2-F47547AADE39}"/>
              </a:ext>
            </a:extLst>
          </p:cNvPr>
          <p:cNvGrpSpPr/>
          <p:nvPr/>
        </p:nvGrpSpPr>
        <p:grpSpPr>
          <a:xfrm>
            <a:off x="1863321" y="2908323"/>
            <a:ext cx="3350343" cy="2203854"/>
            <a:chOff x="6469744" y="2890834"/>
            <a:chExt cx="3350343" cy="2203854"/>
          </a:xfrm>
        </p:grpSpPr>
        <p:sp>
          <p:nvSpPr>
            <p:cNvPr id="5" name="TextBox 4">
              <a:extLst>
                <a:ext uri="{FF2B5EF4-FFF2-40B4-BE49-F238E27FC236}">
                  <a16:creationId xmlns:a16="http://schemas.microsoft.com/office/drawing/2014/main" id="{12069838-AAFB-48D3-8B7B-2A39B785A7B4}"/>
                </a:ext>
              </a:extLst>
            </p:cNvPr>
            <p:cNvSpPr txBox="1"/>
            <p:nvPr/>
          </p:nvSpPr>
          <p:spPr>
            <a:xfrm>
              <a:off x="7734649" y="2890834"/>
              <a:ext cx="687898" cy="369332"/>
            </a:xfrm>
            <a:prstGeom prst="rect">
              <a:avLst/>
            </a:prstGeom>
            <a:noFill/>
          </p:spPr>
          <p:txBody>
            <a:bodyPr wrap="square" rtlCol="1">
              <a:spAutoFit/>
            </a:bodyPr>
            <a:lstStyle/>
            <a:p>
              <a:r>
                <a:rPr lang="en-US" dirty="0"/>
                <a:t>DAE</a:t>
              </a:r>
              <a:endParaRPr lang="he-IL" dirty="0"/>
            </a:p>
          </p:txBody>
        </p:sp>
        <p:sp>
          <p:nvSpPr>
            <p:cNvPr id="16" name="Rectangle: Top Corners Snipped 15">
              <a:extLst>
                <a:ext uri="{FF2B5EF4-FFF2-40B4-BE49-F238E27FC236}">
                  <a16:creationId xmlns:a16="http://schemas.microsoft.com/office/drawing/2014/main" id="{E6446465-B032-4D04-8651-AE3914C9A48C}"/>
                </a:ext>
              </a:extLst>
            </p:cNvPr>
            <p:cNvSpPr/>
            <p:nvPr/>
          </p:nvSpPr>
          <p:spPr>
            <a:xfrm>
              <a:off x="7646565" y="2890834"/>
              <a:ext cx="864066" cy="687989"/>
            </a:xfrm>
            <a:prstGeom prst="snip2SameRect">
              <a:avLst>
                <a:gd name="adj1" fmla="val 21544"/>
                <a:gd name="adj2" fmla="val 0"/>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4" name="Rectangle: Diagonal Corners Snipped 3">
                  <a:extLst>
                    <a:ext uri="{FF2B5EF4-FFF2-40B4-BE49-F238E27FC236}">
                      <a16:creationId xmlns:a16="http://schemas.microsoft.com/office/drawing/2014/main" id="{9B6A8511-2CFA-4FE5-8D95-4D83105D6A7B}"/>
                    </a:ext>
                  </a:extLst>
                </p:cNvPr>
                <p:cNvSpPr/>
                <p:nvPr/>
              </p:nvSpPr>
              <p:spPr>
                <a:xfrm>
                  <a:off x="6469744" y="3233521"/>
                  <a:ext cx="3350343" cy="1861167"/>
                </a:xfrm>
                <a:prstGeom prst="snip2Diag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𝑔</m:t>
                        </m:r>
                        <m:d>
                          <m:dPr>
                            <m:ctrlPr>
                              <a:rPr lang="en-US" i="1" dirty="0" smtClean="0">
                                <a:solidFill>
                                  <a:schemeClr val="tx1"/>
                                </a:solidFill>
                                <a:latin typeface="Cambria Math" panose="02040503050406030204" pitchFamily="18" charset="0"/>
                              </a:rPr>
                            </m:ctrlPr>
                          </m:dPr>
                          <m:e>
                            <m:r>
                              <a:rPr lang="en-US" i="1" dirty="0" smtClean="0">
                                <a:solidFill>
                                  <a:schemeClr val="tx1"/>
                                </a:solidFill>
                                <a:latin typeface="Cambria Math" panose="02040503050406030204" pitchFamily="18" charset="0"/>
                              </a:rPr>
                              <m:t>𝑓</m:t>
                            </m:r>
                            <m:d>
                              <m:dPr>
                                <m:ctrlPr>
                                  <a:rPr lang="en-US" i="1" dirty="0" smtClean="0">
                                    <a:solidFill>
                                      <a:schemeClr val="tx1"/>
                                    </a:solidFill>
                                    <a:latin typeface="Cambria Math" panose="02040503050406030204" pitchFamily="18" charset="0"/>
                                  </a:rPr>
                                </m:ctrlPr>
                              </m:dPr>
                              <m:e>
                                <m:acc>
                                  <m:accPr>
                                    <m:chr m:val="̃"/>
                                    <m:ctrlPr>
                                      <a:rPr lang="en-US" i="1" dirty="0" smtClean="0">
                                        <a:solidFill>
                                          <a:schemeClr val="tx1"/>
                                        </a:solidFill>
                                        <a:latin typeface="Cambria Math" panose="02040503050406030204" pitchFamily="18" charset="0"/>
                                      </a:rPr>
                                    </m:ctrlPr>
                                  </m:accPr>
                                  <m:e>
                                    <m:r>
                                      <a:rPr lang="en-US" i="1" dirty="0" smtClean="0">
                                        <a:solidFill>
                                          <a:schemeClr val="tx1"/>
                                        </a:solidFill>
                                        <a:latin typeface="Cambria Math" panose="02040503050406030204" pitchFamily="18" charset="0"/>
                                      </a:rPr>
                                      <m:t>𝑥</m:t>
                                    </m:r>
                                  </m:e>
                                </m:acc>
                              </m:e>
                            </m:d>
                          </m:e>
                        </m:d>
                      </m:oMath>
                    </m:oMathPara>
                  </a14:m>
                  <a:endParaRPr lang="he-IL" dirty="0">
                    <a:solidFill>
                      <a:schemeClr val="tx1"/>
                    </a:solidFill>
                  </a:endParaRPr>
                </a:p>
              </p:txBody>
            </p:sp>
          </mc:Choice>
          <mc:Fallback xmlns="">
            <p:sp>
              <p:nvSpPr>
                <p:cNvPr id="4" name="Rectangle: Diagonal Corners Snipped 3">
                  <a:extLst>
                    <a:ext uri="{FF2B5EF4-FFF2-40B4-BE49-F238E27FC236}">
                      <a16:creationId xmlns:a16="http://schemas.microsoft.com/office/drawing/2014/main" id="{9B6A8511-2CFA-4FE5-8D95-4D83105D6A7B}"/>
                    </a:ext>
                  </a:extLst>
                </p:cNvPr>
                <p:cNvSpPr>
                  <a:spLocks noRot="1" noChangeAspect="1" noMove="1" noResize="1" noEditPoints="1" noAdjustHandles="1" noChangeArrowheads="1" noChangeShapeType="1" noTextEdit="1"/>
                </p:cNvSpPr>
                <p:nvPr/>
              </p:nvSpPr>
              <p:spPr>
                <a:xfrm>
                  <a:off x="6469744" y="3233521"/>
                  <a:ext cx="3350343" cy="1861167"/>
                </a:xfrm>
                <a:prstGeom prst="snip2DiagRect">
                  <a:avLst/>
                </a:prstGeom>
                <a:blipFill>
                  <a:blip r:embed="rId4"/>
                  <a:stretch>
                    <a:fillRect/>
                  </a:stretch>
                </a:blipFill>
              </p:spPr>
              <p:txBody>
                <a:bodyPr/>
                <a:lstStyle/>
                <a:p>
                  <a:r>
                    <a:rPr lang="he-IL">
                      <a:noFill/>
                    </a:rPr>
                    <a:t> </a:t>
                  </a:r>
                </a:p>
              </p:txBody>
            </p:sp>
          </mc:Fallback>
        </mc:AlternateContent>
        <p:sp>
          <p:nvSpPr>
            <p:cNvPr id="17" name="TextBox 16">
              <a:extLst>
                <a:ext uri="{FF2B5EF4-FFF2-40B4-BE49-F238E27FC236}">
                  <a16:creationId xmlns:a16="http://schemas.microsoft.com/office/drawing/2014/main" id="{B1003913-622C-43BA-9813-F3079B17A3F9}"/>
                </a:ext>
              </a:extLst>
            </p:cNvPr>
            <p:cNvSpPr txBox="1"/>
            <p:nvPr/>
          </p:nvSpPr>
          <p:spPr>
            <a:xfrm>
              <a:off x="7800967" y="2928578"/>
              <a:ext cx="687898" cy="369332"/>
            </a:xfrm>
            <a:prstGeom prst="rect">
              <a:avLst/>
            </a:prstGeom>
            <a:noFill/>
          </p:spPr>
          <p:txBody>
            <a:bodyPr wrap="square" rtlCol="1">
              <a:spAutoFit/>
            </a:bodyPr>
            <a:lstStyle/>
            <a:p>
              <a:r>
                <a:rPr lang="en-US" dirty="0"/>
                <a:t>DAE</a:t>
              </a:r>
              <a:endParaRPr lang="he-IL" dirty="0"/>
            </a:p>
          </p:txBody>
        </p:sp>
      </p:grpSp>
      <p:sp>
        <p:nvSpPr>
          <p:cNvPr id="13" name="Arrow: Right 12">
            <a:extLst>
              <a:ext uri="{FF2B5EF4-FFF2-40B4-BE49-F238E27FC236}">
                <a16:creationId xmlns:a16="http://schemas.microsoft.com/office/drawing/2014/main" id="{4F7CBCD3-3CF1-47DE-BD4C-FE172B17318A}"/>
              </a:ext>
            </a:extLst>
          </p:cNvPr>
          <p:cNvSpPr/>
          <p:nvPr/>
        </p:nvSpPr>
        <p:spPr>
          <a:xfrm>
            <a:off x="5930785" y="3950760"/>
            <a:ext cx="1419912" cy="4616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Title 1">
            <a:extLst>
              <a:ext uri="{FF2B5EF4-FFF2-40B4-BE49-F238E27FC236}">
                <a16:creationId xmlns:a16="http://schemas.microsoft.com/office/drawing/2014/main" id="{77B58958-CF74-E84E-92F7-138659B3DDB7}"/>
              </a:ext>
            </a:extLst>
          </p:cNvPr>
          <p:cNvSpPr txBox="1">
            <a:spLocks/>
          </p:cNvSpPr>
          <p:nvPr/>
        </p:nvSpPr>
        <p:spPr>
          <a:xfrm>
            <a:off x="838200" y="365126"/>
            <a:ext cx="10515600" cy="10462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Denoising Autoencoders: process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11698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000"/>
                                        <p:tgtEl>
                                          <p:spTgt spid="13"/>
                                        </p:tgtEl>
                                      </p:cBhvr>
                                    </p:animEffect>
                                    <p:anim calcmode="lin" valueType="num">
                                      <p:cBhvr>
                                        <p:cTn id="14" dur="1000" fill="hold"/>
                                        <p:tgtEl>
                                          <p:spTgt spid="13"/>
                                        </p:tgtEl>
                                        <p:attrNameLst>
                                          <p:attrName>ppt_x</p:attrName>
                                        </p:attrNameLst>
                                      </p:cBhvr>
                                      <p:tavLst>
                                        <p:tav tm="0">
                                          <p:val>
                                            <p:strVal val="#ppt_x"/>
                                          </p:val>
                                        </p:tav>
                                        <p:tav tm="100000">
                                          <p:val>
                                            <p:strVal val="#ppt_x"/>
                                          </p:val>
                                        </p:tav>
                                      </p:tavLst>
                                    </p:anim>
                                    <p:anim calcmode="lin" valueType="num">
                                      <p:cBhvr>
                                        <p:cTn id="15"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C402D49-FED5-4853-91A4-E7B7870F0305}"/>
                  </a:ext>
                </a:extLst>
              </p:cNvPr>
              <p:cNvSpPr txBox="1"/>
              <p:nvPr/>
            </p:nvSpPr>
            <p:spPr>
              <a:xfrm>
                <a:off x="2559753" y="3182778"/>
                <a:ext cx="366703"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acc>
                        <m:accPr>
                          <m:chr m:val="̂"/>
                          <m:ctrlPr>
                            <a:rPr lang="he-IL" sz="3200" i="1" smtClean="0">
                              <a:latin typeface="Cambria Math" panose="02040503050406030204" pitchFamily="18" charset="0"/>
                            </a:rPr>
                          </m:ctrlPr>
                        </m:accPr>
                        <m:e>
                          <m:r>
                            <a:rPr lang="he-IL" sz="3200" i="1">
                              <a:latin typeface="Cambria Math" panose="02040503050406030204" pitchFamily="18" charset="0"/>
                            </a:rPr>
                            <m:t>𝑥</m:t>
                          </m:r>
                        </m:e>
                      </m:acc>
                    </m:oMath>
                  </m:oMathPara>
                </a14:m>
                <a:endParaRPr lang="he-IL" sz="3200" dirty="0"/>
              </a:p>
            </p:txBody>
          </p:sp>
        </mc:Choice>
        <mc:Fallback xmlns="">
          <p:sp>
            <p:nvSpPr>
              <p:cNvPr id="7" name="TextBox 6">
                <a:extLst>
                  <a:ext uri="{FF2B5EF4-FFF2-40B4-BE49-F238E27FC236}">
                    <a16:creationId xmlns:a16="http://schemas.microsoft.com/office/drawing/2014/main" id="{CC402D49-FED5-4853-91A4-E7B7870F0305}"/>
                  </a:ext>
                </a:extLst>
              </p:cNvPr>
              <p:cNvSpPr txBox="1">
                <a:spLocks noRot="1" noChangeAspect="1" noMove="1" noResize="1" noEditPoints="1" noAdjustHandles="1" noChangeArrowheads="1" noChangeShapeType="1" noTextEdit="1"/>
              </p:cNvSpPr>
              <p:nvPr/>
            </p:nvSpPr>
            <p:spPr>
              <a:xfrm>
                <a:off x="2559753" y="3182778"/>
                <a:ext cx="366703" cy="492443"/>
              </a:xfrm>
              <a:prstGeom prst="rect">
                <a:avLst/>
              </a:prstGeom>
              <a:blipFill>
                <a:blip r:embed="rId2"/>
                <a:stretch>
                  <a:fillRect/>
                </a:stretch>
              </a:blipFill>
            </p:spPr>
            <p:txBody>
              <a:bodyPr/>
              <a:lstStyle/>
              <a:p>
                <a:r>
                  <a:rPr lang="he-IL">
                    <a:noFill/>
                  </a:rPr>
                  <a:t> </a:t>
                </a:r>
              </a:p>
            </p:txBody>
          </p:sp>
        </mc:Fallback>
      </mc:AlternateContent>
      <p:pic>
        <p:nvPicPr>
          <p:cNvPr id="6" name="Picture 5">
            <a:extLst>
              <a:ext uri="{FF2B5EF4-FFF2-40B4-BE49-F238E27FC236}">
                <a16:creationId xmlns:a16="http://schemas.microsoft.com/office/drawing/2014/main" id="{C0F46D82-817B-4086-B295-9EF27D6A32CF}"/>
              </a:ext>
            </a:extLst>
          </p:cNvPr>
          <p:cNvPicPr>
            <a:picLocks noChangeAspect="1"/>
          </p:cNvPicPr>
          <p:nvPr/>
        </p:nvPicPr>
        <p:blipFill>
          <a:blip r:embed="rId3"/>
          <a:stretch>
            <a:fillRect/>
          </a:stretch>
        </p:blipFill>
        <p:spPr>
          <a:xfrm>
            <a:off x="2252523" y="3806351"/>
            <a:ext cx="1116531" cy="1104900"/>
          </a:xfrm>
          <a:prstGeom prst="rect">
            <a:avLst/>
          </a:prstGeom>
        </p:spPr>
      </p:pic>
      <p:sp>
        <p:nvSpPr>
          <p:cNvPr id="3" name="Equals 2">
            <a:extLst>
              <a:ext uri="{FF2B5EF4-FFF2-40B4-BE49-F238E27FC236}">
                <a16:creationId xmlns:a16="http://schemas.microsoft.com/office/drawing/2014/main" id="{0C85D3BE-8AC4-4E4C-9079-4ED6E07BE57E}"/>
              </a:ext>
            </a:extLst>
          </p:cNvPr>
          <p:cNvSpPr/>
          <p:nvPr/>
        </p:nvSpPr>
        <p:spPr>
          <a:xfrm>
            <a:off x="4601360" y="3650901"/>
            <a:ext cx="1812023" cy="1169244"/>
          </a:xfrm>
          <a:prstGeom prst="mathEqual">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endParaRPr lang="he-IL">
              <a:solidFill>
                <a:schemeClr val="tx1"/>
              </a:solidFill>
            </a:endParaRPr>
          </a:p>
        </p:txBody>
      </p:sp>
      <p:sp>
        <p:nvSpPr>
          <p:cNvPr id="9" name="TextBox 8">
            <a:extLst>
              <a:ext uri="{FF2B5EF4-FFF2-40B4-BE49-F238E27FC236}">
                <a16:creationId xmlns:a16="http://schemas.microsoft.com/office/drawing/2014/main" id="{0C63F516-37FF-4CE3-BC66-C681FD2D72DB}"/>
              </a:ext>
            </a:extLst>
          </p:cNvPr>
          <p:cNvSpPr txBox="1"/>
          <p:nvPr/>
        </p:nvSpPr>
        <p:spPr>
          <a:xfrm>
            <a:off x="4819894" y="3012275"/>
            <a:ext cx="2155972" cy="523220"/>
          </a:xfrm>
          <a:prstGeom prst="rect">
            <a:avLst/>
          </a:prstGeom>
          <a:noFill/>
        </p:spPr>
        <p:txBody>
          <a:bodyPr wrap="square" rtlCol="1">
            <a:spAutoFit/>
          </a:bodyPr>
          <a:lstStyle/>
          <a:p>
            <a:r>
              <a:rPr lang="en-US" sz="2800" dirty="0"/>
              <a:t>Compare</a:t>
            </a:r>
            <a:endParaRPr lang="he-IL" sz="2800" dirty="0"/>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DF1DDEE8-F387-415D-91A1-998F1655EAF9}"/>
                  </a:ext>
                </a:extLst>
              </p:cNvPr>
              <p:cNvSpPr txBox="1"/>
              <p:nvPr/>
            </p:nvSpPr>
            <p:spPr>
              <a:xfrm>
                <a:off x="8043953" y="3100309"/>
                <a:ext cx="825351" cy="584775"/>
              </a:xfrm>
              <a:prstGeom prst="rect">
                <a:avLst/>
              </a:prstGeom>
              <a:noFill/>
            </p:spPr>
            <p:txBody>
              <a:bodyPr wrap="square" rtlCol="1">
                <a:spAutoFit/>
              </a:bodyPr>
              <a:lstStyle/>
              <a:p>
                <a:pPr/>
                <a14:m>
                  <m:oMathPara xmlns:m="http://schemas.openxmlformats.org/officeDocument/2006/math">
                    <m:oMathParaPr>
                      <m:jc m:val="centerGroup"/>
                    </m:oMathParaPr>
                    <m:oMath xmlns:m="http://schemas.openxmlformats.org/officeDocument/2006/math">
                      <m:r>
                        <a:rPr lang="he-IL" sz="3200" i="1" dirty="0" smtClean="0">
                          <a:latin typeface="Cambria Math" panose="02040503050406030204" pitchFamily="18" charset="0"/>
                        </a:rPr>
                        <m:t>𝑥</m:t>
                      </m:r>
                    </m:oMath>
                  </m:oMathPara>
                </a14:m>
                <a:endParaRPr lang="he-IL" sz="3200" dirty="0"/>
              </a:p>
            </p:txBody>
          </p:sp>
        </mc:Choice>
        <mc:Fallback xmlns="">
          <p:sp>
            <p:nvSpPr>
              <p:cNvPr id="14" name="TextBox 13">
                <a:extLst>
                  <a:ext uri="{FF2B5EF4-FFF2-40B4-BE49-F238E27FC236}">
                    <a16:creationId xmlns:a16="http://schemas.microsoft.com/office/drawing/2014/main" id="{DF1DDEE8-F387-415D-91A1-998F1655EAF9}"/>
                  </a:ext>
                </a:extLst>
              </p:cNvPr>
              <p:cNvSpPr txBox="1">
                <a:spLocks noRot="1" noChangeAspect="1" noMove="1" noResize="1" noEditPoints="1" noAdjustHandles="1" noChangeArrowheads="1" noChangeShapeType="1" noTextEdit="1"/>
              </p:cNvSpPr>
              <p:nvPr/>
            </p:nvSpPr>
            <p:spPr>
              <a:xfrm>
                <a:off x="8043953" y="3100309"/>
                <a:ext cx="825351" cy="584775"/>
              </a:xfrm>
              <a:prstGeom prst="rect">
                <a:avLst/>
              </a:prstGeom>
              <a:blipFill>
                <a:blip r:embed="rId4"/>
                <a:stretch>
                  <a:fillRect/>
                </a:stretch>
              </a:blipFill>
            </p:spPr>
            <p:txBody>
              <a:bodyPr/>
              <a:lstStyle/>
              <a:p>
                <a:r>
                  <a:rPr lang="he-IL">
                    <a:noFill/>
                  </a:rPr>
                  <a:t> </a:t>
                </a:r>
              </a:p>
            </p:txBody>
          </p:sp>
        </mc:Fallback>
      </mc:AlternateContent>
      <p:pic>
        <p:nvPicPr>
          <p:cNvPr id="15" name="Picture 14">
            <a:extLst>
              <a:ext uri="{FF2B5EF4-FFF2-40B4-BE49-F238E27FC236}">
                <a16:creationId xmlns:a16="http://schemas.microsoft.com/office/drawing/2014/main" id="{81D8BE35-6C6A-4242-B320-7DC0DC421937}"/>
              </a:ext>
            </a:extLst>
          </p:cNvPr>
          <p:cNvPicPr>
            <a:picLocks noChangeAspect="1"/>
          </p:cNvPicPr>
          <p:nvPr/>
        </p:nvPicPr>
        <p:blipFill>
          <a:blip r:embed="rId5"/>
          <a:stretch>
            <a:fillRect/>
          </a:stretch>
        </p:blipFill>
        <p:spPr>
          <a:xfrm>
            <a:off x="7892546" y="3806350"/>
            <a:ext cx="1085850" cy="1104900"/>
          </a:xfrm>
          <a:prstGeom prst="rect">
            <a:avLst/>
          </a:prstGeom>
        </p:spPr>
      </p:pic>
      <p:sp>
        <p:nvSpPr>
          <p:cNvPr id="12" name="Title 1">
            <a:extLst>
              <a:ext uri="{FF2B5EF4-FFF2-40B4-BE49-F238E27FC236}">
                <a16:creationId xmlns:a16="http://schemas.microsoft.com/office/drawing/2014/main" id="{078AE482-AE77-654D-B182-98485C74EF53}"/>
              </a:ext>
            </a:extLst>
          </p:cNvPr>
          <p:cNvSpPr txBox="1">
            <a:spLocks/>
          </p:cNvSpPr>
          <p:nvPr/>
        </p:nvSpPr>
        <p:spPr>
          <a:xfrm>
            <a:off x="838200" y="365126"/>
            <a:ext cx="10515600" cy="10462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Denoising Autoencoders: process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998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ª××¦××ª ×ª××× × ×¢×××¨ âªdenoising autoencodersâ¬â">
            <a:extLst>
              <a:ext uri="{FF2B5EF4-FFF2-40B4-BE49-F238E27FC236}">
                <a16:creationId xmlns:a16="http://schemas.microsoft.com/office/drawing/2014/main" id="{AED30030-1B87-433B-A783-AD68D8EB99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0983" y="1756854"/>
            <a:ext cx="9225630" cy="460827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4F401A3-2DDD-4100-A7A2-5FF0A3E232BF}"/>
              </a:ext>
            </a:extLst>
          </p:cNvPr>
          <p:cNvPicPr>
            <a:picLocks noChangeAspect="1"/>
          </p:cNvPicPr>
          <p:nvPr/>
        </p:nvPicPr>
        <p:blipFill>
          <a:blip r:embed="rId3"/>
          <a:stretch>
            <a:fillRect/>
          </a:stretch>
        </p:blipFill>
        <p:spPr>
          <a:xfrm>
            <a:off x="6754643" y="2546494"/>
            <a:ext cx="911539" cy="921237"/>
          </a:xfrm>
          <a:prstGeom prst="rect">
            <a:avLst/>
          </a:prstGeom>
        </p:spPr>
      </p:pic>
      <p:pic>
        <p:nvPicPr>
          <p:cNvPr id="6" name="Picture 5">
            <a:extLst>
              <a:ext uri="{FF2B5EF4-FFF2-40B4-BE49-F238E27FC236}">
                <a16:creationId xmlns:a16="http://schemas.microsoft.com/office/drawing/2014/main" id="{33259D9B-03C1-44DB-8325-94503D7FBBA4}"/>
              </a:ext>
            </a:extLst>
          </p:cNvPr>
          <p:cNvPicPr>
            <a:picLocks noChangeAspect="1"/>
          </p:cNvPicPr>
          <p:nvPr/>
        </p:nvPicPr>
        <p:blipFill rotWithShape="1">
          <a:blip r:embed="rId4"/>
          <a:srcRect r="2084"/>
          <a:stretch/>
        </p:blipFill>
        <p:spPr>
          <a:xfrm>
            <a:off x="7666182" y="3995190"/>
            <a:ext cx="911539" cy="921237"/>
          </a:xfrm>
          <a:prstGeom prst="rect">
            <a:avLst/>
          </a:prstGeom>
        </p:spPr>
      </p:pic>
      <p:sp>
        <p:nvSpPr>
          <p:cNvPr id="7" name="Title 1">
            <a:extLst>
              <a:ext uri="{FF2B5EF4-FFF2-40B4-BE49-F238E27FC236}">
                <a16:creationId xmlns:a16="http://schemas.microsoft.com/office/drawing/2014/main" id="{6FC26EDF-1E70-634C-8972-9097DE0A03F6}"/>
              </a:ext>
            </a:extLst>
          </p:cNvPr>
          <p:cNvSpPr txBox="1">
            <a:spLocks/>
          </p:cNvSpPr>
          <p:nvPr/>
        </p:nvSpPr>
        <p:spPr>
          <a:xfrm>
            <a:off x="838200" y="365126"/>
            <a:ext cx="10515600" cy="10462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atin typeface="Arial" panose="020B0604020202020204" pitchFamily="34" charset="0"/>
                <a:cs typeface="Arial" panose="020B0604020202020204" pitchFamily="34" charset="0"/>
              </a:rPr>
              <a:t>Denoising Autoencoders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25486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021E1FD9-BEE1-4157-BE97-3FCBC62A568C}"/>
              </a:ext>
            </a:extLst>
          </p:cNvPr>
          <p:cNvPicPr>
            <a:picLocks noGrp="1" noChangeAspect="1"/>
          </p:cNvPicPr>
          <p:nvPr>
            <p:ph idx="1"/>
          </p:nvPr>
        </p:nvPicPr>
        <p:blipFill>
          <a:blip r:embed="rId2"/>
          <a:stretch>
            <a:fillRect/>
          </a:stretch>
        </p:blipFill>
        <p:spPr>
          <a:xfrm>
            <a:off x="170957" y="2925208"/>
            <a:ext cx="11850086" cy="2482730"/>
          </a:xfrm>
          <a:prstGeom prst="rect">
            <a:avLst/>
          </a:prstGeom>
        </p:spPr>
      </p:pic>
      <p:sp>
        <p:nvSpPr>
          <p:cNvPr id="5" name="TextBox 4">
            <a:extLst>
              <a:ext uri="{FF2B5EF4-FFF2-40B4-BE49-F238E27FC236}">
                <a16:creationId xmlns:a16="http://schemas.microsoft.com/office/drawing/2014/main" id="{CF1A2987-6D1F-48E3-80F6-A92BB52C0066}"/>
              </a:ext>
            </a:extLst>
          </p:cNvPr>
          <p:cNvSpPr txBox="1"/>
          <p:nvPr/>
        </p:nvSpPr>
        <p:spPr>
          <a:xfrm>
            <a:off x="528917" y="1409026"/>
            <a:ext cx="6242943" cy="1200329"/>
          </a:xfrm>
          <a:prstGeom prst="rect">
            <a:avLst/>
          </a:prstGeom>
          <a:noFill/>
        </p:spPr>
        <p:txBody>
          <a:bodyPr wrap="square" rtlCol="1">
            <a:spAutoFit/>
          </a:bodyPr>
          <a:lstStyle/>
          <a:p>
            <a:r>
              <a:rPr lang="en-US" sz="2400" dirty="0"/>
              <a:t>- 50 epochs.</a:t>
            </a:r>
          </a:p>
          <a:p>
            <a:r>
              <a:rPr lang="en-US" sz="2400" dirty="0"/>
              <a:t>- Noise factor 0.5.</a:t>
            </a:r>
          </a:p>
          <a:p>
            <a:r>
              <a:rPr lang="en-US" sz="2400" dirty="0"/>
              <a:t>- 92% accuracy on validation set.</a:t>
            </a:r>
            <a:endParaRPr lang="he-IL" sz="2400" dirty="0"/>
          </a:p>
        </p:txBody>
      </p:sp>
      <p:sp>
        <p:nvSpPr>
          <p:cNvPr id="6" name="Title 1">
            <a:extLst>
              <a:ext uri="{FF2B5EF4-FFF2-40B4-BE49-F238E27FC236}">
                <a16:creationId xmlns:a16="http://schemas.microsoft.com/office/drawing/2014/main" id="{E2DF8E84-A331-F943-AE6C-839E252E0D7B}"/>
              </a:ext>
            </a:extLst>
          </p:cNvPr>
          <p:cNvSpPr txBox="1">
            <a:spLocks/>
          </p:cNvSpPr>
          <p:nvPr/>
        </p:nvSpPr>
        <p:spPr>
          <a:xfrm>
            <a:off x="838200" y="241556"/>
            <a:ext cx="10515600" cy="9199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Denoising Convolutional AE results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576174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87EF6-F56F-4729-8A8E-4B6DA5D6BB49}"/>
              </a:ext>
            </a:extLst>
          </p:cNvPr>
          <p:cNvSpPr>
            <a:spLocks noGrp="1"/>
          </p:cNvSpPr>
          <p:nvPr>
            <p:ph type="title"/>
          </p:nvPr>
        </p:nvSpPr>
        <p:spPr>
          <a:xfrm>
            <a:off x="838200" y="365126"/>
            <a:ext cx="10515600" cy="907084"/>
          </a:xfrm>
        </p:spPr>
        <p:txBody>
          <a:bodyPr/>
          <a:lstStyle/>
          <a:p>
            <a:pPr algn="ctr"/>
            <a:r>
              <a:rPr lang="en-US" dirty="0">
                <a:latin typeface="Arial" panose="020B0604020202020204" pitchFamily="34" charset="0"/>
                <a:cs typeface="Arial" panose="020B0604020202020204" pitchFamily="34" charset="0"/>
              </a:rPr>
              <a:t>Stacked AE</a:t>
            </a:r>
            <a:endParaRPr lang="he-IL"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643D3F2-94C6-41D2-88BF-47278069C0AC}"/>
              </a:ext>
            </a:extLst>
          </p:cNvPr>
          <p:cNvSpPr>
            <a:spLocks noGrp="1"/>
          </p:cNvSpPr>
          <p:nvPr>
            <p:ph idx="1"/>
          </p:nvPr>
        </p:nvSpPr>
        <p:spPr>
          <a:xfrm>
            <a:off x="556590" y="1868557"/>
            <a:ext cx="11092071" cy="4440803"/>
          </a:xfrm>
        </p:spPr>
        <p:txBody>
          <a:bodyPr>
            <a:normAutofit lnSpcReduction="10000"/>
          </a:bodyPr>
          <a:lstStyle/>
          <a:p>
            <a:r>
              <a:rPr lang="en-US" sz="3200" dirty="0"/>
              <a:t>Motivation:</a:t>
            </a:r>
          </a:p>
          <a:p>
            <a:pPr>
              <a:buFont typeface="Wingdings" pitchFamily="2" charset="2"/>
              <a:buChar char="Ø"/>
            </a:pPr>
            <a:r>
              <a:rPr lang="en-US" sz="3200" dirty="0"/>
              <a:t>  We want to harness the feature extraction quality of a AE for our 	advantage.</a:t>
            </a:r>
          </a:p>
          <a:p>
            <a:pPr>
              <a:buFont typeface="Wingdings" pitchFamily="2" charset="2"/>
              <a:buChar char="Ø"/>
            </a:pPr>
            <a:r>
              <a:rPr lang="en-US" sz="3200" dirty="0"/>
              <a:t> For example: we can build a deep supervised classifier where its input is the output of a SAE.</a:t>
            </a:r>
          </a:p>
          <a:p>
            <a:pPr>
              <a:buFont typeface="Wingdings" pitchFamily="2" charset="2"/>
              <a:buChar char="Ø"/>
            </a:pPr>
            <a:r>
              <a:rPr lang="en-US" sz="3200" dirty="0"/>
              <a:t> The benefit: our deep model’s W are not randomly initialized but are rather “smartly selected”</a:t>
            </a:r>
          </a:p>
          <a:p>
            <a:pPr>
              <a:buFont typeface="Wingdings" pitchFamily="2" charset="2"/>
              <a:buChar char="Ø"/>
            </a:pPr>
            <a:r>
              <a:rPr lang="en-US" sz="3200" dirty="0"/>
              <a:t>Also using this unsupervised technique lets us have a larger unlabeled dataset.</a:t>
            </a:r>
          </a:p>
          <a:p>
            <a:pPr marL="0" indent="0">
              <a:buNone/>
            </a:pPr>
            <a:endParaRPr lang="en-US" sz="3200" dirty="0"/>
          </a:p>
          <a:p>
            <a:pPr>
              <a:buFont typeface="Wingdings" panose="05000000000000000000" pitchFamily="2" charset="2"/>
              <a:buChar char="q"/>
            </a:pPr>
            <a:endParaRPr lang="he-IL" sz="3200" dirty="0"/>
          </a:p>
        </p:txBody>
      </p:sp>
    </p:spTree>
    <p:extLst>
      <p:ext uri="{BB962C8B-B14F-4D97-AF65-F5344CB8AC3E}">
        <p14:creationId xmlns:p14="http://schemas.microsoft.com/office/powerpoint/2010/main" val="8401807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43D3F2-94C6-41D2-88BF-47278069C0AC}"/>
              </a:ext>
            </a:extLst>
          </p:cNvPr>
          <p:cNvSpPr>
            <a:spLocks noGrp="1"/>
          </p:cNvSpPr>
          <p:nvPr>
            <p:ph idx="1"/>
          </p:nvPr>
        </p:nvSpPr>
        <p:spPr>
          <a:xfrm>
            <a:off x="394953" y="2249424"/>
            <a:ext cx="10671483" cy="4023360"/>
          </a:xfrm>
        </p:spPr>
        <p:txBody>
          <a:bodyPr>
            <a:normAutofit/>
          </a:bodyPr>
          <a:lstStyle/>
          <a:p>
            <a:r>
              <a:rPr lang="en-US" sz="3200" dirty="0"/>
              <a:t>Building a SAE consists of two phases:</a:t>
            </a:r>
          </a:p>
          <a:p>
            <a:pPr marL="457200" lvl="1" indent="0">
              <a:buNone/>
            </a:pPr>
            <a:r>
              <a:rPr lang="en-US" sz="3200" dirty="0"/>
              <a:t>1. Train each AE layer one after the other.</a:t>
            </a:r>
          </a:p>
          <a:p>
            <a:pPr marL="457200" lvl="1" indent="0">
              <a:buNone/>
            </a:pPr>
            <a:r>
              <a:rPr lang="en-US" sz="3200" dirty="0"/>
              <a:t>2. Connect any classifier (SVM / FC NN layer etc.) </a:t>
            </a:r>
            <a:endParaRPr lang="he-IL" sz="3200" dirty="0"/>
          </a:p>
        </p:txBody>
      </p:sp>
      <p:sp>
        <p:nvSpPr>
          <p:cNvPr id="4" name="Title 1">
            <a:extLst>
              <a:ext uri="{FF2B5EF4-FFF2-40B4-BE49-F238E27FC236}">
                <a16:creationId xmlns:a16="http://schemas.microsoft.com/office/drawing/2014/main" id="{59101BC1-B478-5F42-A0B0-475AA8C86B9D}"/>
              </a:ext>
            </a:extLst>
          </p:cNvPr>
          <p:cNvSpPr txBox="1">
            <a:spLocks/>
          </p:cNvSpPr>
          <p:nvPr/>
        </p:nvSpPr>
        <p:spPr>
          <a:xfrm>
            <a:off x="838200" y="365126"/>
            <a:ext cx="10515600" cy="9070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atin typeface="Arial" panose="020B0604020202020204" pitchFamily="34" charset="0"/>
                <a:cs typeface="Arial" panose="020B0604020202020204" pitchFamily="34" charset="0"/>
              </a:rPr>
              <a:t>Stacked AE</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05808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64F28F-02A0-4805-BBB4-5B716C3DD16B}"/>
              </a:ext>
            </a:extLst>
          </p:cNvPr>
          <p:cNvSpPr>
            <a:spLocks noGrp="1"/>
          </p:cNvSpPr>
          <p:nvPr>
            <p:ph idx="1"/>
          </p:nvPr>
        </p:nvSpPr>
        <p:spPr>
          <a:xfrm>
            <a:off x="299880" y="1417320"/>
            <a:ext cx="4822257" cy="4023360"/>
          </a:xfrm>
        </p:spPr>
        <p:txBody>
          <a:bodyPr>
            <a:noAutofit/>
          </a:bodyPr>
          <a:lstStyle/>
          <a:p>
            <a:pPr algn="l"/>
            <a:endParaRPr lang="en-US" sz="3200" dirty="0"/>
          </a:p>
          <a:p>
            <a:pPr algn="l"/>
            <a:r>
              <a:rPr lang="en-US" sz="3200" dirty="0"/>
              <a:t>Examples: Classification.</a:t>
            </a:r>
          </a:p>
        </p:txBody>
      </p:sp>
      <p:grpSp>
        <p:nvGrpSpPr>
          <p:cNvPr id="40" name="Group 39">
            <a:extLst>
              <a:ext uri="{FF2B5EF4-FFF2-40B4-BE49-F238E27FC236}">
                <a16:creationId xmlns:a16="http://schemas.microsoft.com/office/drawing/2014/main" id="{BCD72E8F-858D-446C-9001-599B0ACDF879}"/>
              </a:ext>
            </a:extLst>
          </p:cNvPr>
          <p:cNvGrpSpPr/>
          <p:nvPr/>
        </p:nvGrpSpPr>
        <p:grpSpPr>
          <a:xfrm>
            <a:off x="6744734" y="1105508"/>
            <a:ext cx="5236143" cy="5194624"/>
            <a:chOff x="5561901" y="1970219"/>
            <a:chExt cx="4223856" cy="4333924"/>
          </a:xfrm>
        </p:grpSpPr>
        <p:sp>
          <p:nvSpPr>
            <p:cNvPr id="5" name="Rectangle 4">
              <a:extLst>
                <a:ext uri="{FF2B5EF4-FFF2-40B4-BE49-F238E27FC236}">
                  <a16:creationId xmlns:a16="http://schemas.microsoft.com/office/drawing/2014/main" id="{4152435D-E8C5-4142-85A3-828D54FC9FF2}"/>
                </a:ext>
              </a:extLst>
            </p:cNvPr>
            <p:cNvSpPr/>
            <p:nvPr/>
          </p:nvSpPr>
          <p:spPr>
            <a:xfrm>
              <a:off x="5561901" y="1979802"/>
              <a:ext cx="4093827" cy="3915489"/>
            </a:xfrm>
            <a:prstGeom prst="rect">
              <a:avLst/>
            </a:prstGeom>
          </p:spPr>
          <p:style>
            <a:lnRef idx="2">
              <a:schemeClr val="accent1"/>
            </a:lnRef>
            <a:fillRef idx="1">
              <a:schemeClr val="lt1"/>
            </a:fillRef>
            <a:effectRef idx="0">
              <a:schemeClr val="accent1"/>
            </a:effectRef>
            <a:fontRef idx="minor">
              <a:schemeClr val="dk1"/>
            </a:fontRef>
          </p:style>
          <p:txBody>
            <a:bodyPr rtlCol="1" anchor="ctr"/>
            <a:lstStyle/>
            <a:p>
              <a:pPr algn="ctr"/>
              <a:endParaRPr lang="he-IL"/>
            </a:p>
          </p:txBody>
        </p:sp>
        <p:cxnSp>
          <p:nvCxnSpPr>
            <p:cNvPr id="7" name="Straight Arrow Connector 6">
              <a:extLst>
                <a:ext uri="{FF2B5EF4-FFF2-40B4-BE49-F238E27FC236}">
                  <a16:creationId xmlns:a16="http://schemas.microsoft.com/office/drawing/2014/main" id="{C41FFE65-7B3A-412A-A08D-A19B2A5E1D84}"/>
                </a:ext>
              </a:extLst>
            </p:cNvPr>
            <p:cNvCxnSpPr>
              <a:cxnSpLocks/>
              <a:endCxn id="10" idx="1"/>
            </p:cNvCxnSpPr>
            <p:nvPr/>
          </p:nvCxnSpPr>
          <p:spPr>
            <a:xfrm>
              <a:off x="5821959" y="5512761"/>
              <a:ext cx="3435291" cy="15584"/>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8" name="Straight Arrow Connector 7">
              <a:extLst>
                <a:ext uri="{FF2B5EF4-FFF2-40B4-BE49-F238E27FC236}">
                  <a16:creationId xmlns:a16="http://schemas.microsoft.com/office/drawing/2014/main" id="{84F310A3-B49C-49B1-A5A2-C2450DFC527B}"/>
                </a:ext>
              </a:extLst>
            </p:cNvPr>
            <p:cNvCxnSpPr>
              <a:cxnSpLocks/>
            </p:cNvCxnSpPr>
            <p:nvPr/>
          </p:nvCxnSpPr>
          <p:spPr>
            <a:xfrm flipV="1">
              <a:off x="5813571" y="2272018"/>
              <a:ext cx="0" cy="3256327"/>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10" name="TextBox 9">
              <a:extLst>
                <a:ext uri="{FF2B5EF4-FFF2-40B4-BE49-F238E27FC236}">
                  <a16:creationId xmlns:a16="http://schemas.microsoft.com/office/drawing/2014/main" id="{387C8E9B-F40F-4EFF-B4FE-F86045090930}"/>
                </a:ext>
              </a:extLst>
            </p:cNvPr>
            <p:cNvSpPr txBox="1"/>
            <p:nvPr/>
          </p:nvSpPr>
          <p:spPr>
            <a:xfrm>
              <a:off x="9257250" y="5343679"/>
              <a:ext cx="528507" cy="369332"/>
            </a:xfrm>
            <a:prstGeom prst="rect">
              <a:avLst/>
            </a:prstGeom>
            <a:noFill/>
          </p:spPr>
          <p:txBody>
            <a:bodyPr wrap="square" rtlCol="1">
              <a:spAutoFit/>
            </a:bodyPr>
            <a:lstStyle/>
            <a:p>
              <a:r>
                <a:rPr lang="en-US" dirty="0"/>
                <a:t>X1</a:t>
              </a:r>
              <a:endParaRPr lang="he-IL" dirty="0"/>
            </a:p>
          </p:txBody>
        </p:sp>
        <p:sp>
          <p:nvSpPr>
            <p:cNvPr id="11" name="TextBox 10">
              <a:extLst>
                <a:ext uri="{FF2B5EF4-FFF2-40B4-BE49-F238E27FC236}">
                  <a16:creationId xmlns:a16="http://schemas.microsoft.com/office/drawing/2014/main" id="{E552E733-E9CA-4A00-9D7D-C7CA5557578E}"/>
                </a:ext>
              </a:extLst>
            </p:cNvPr>
            <p:cNvSpPr txBox="1"/>
            <p:nvPr/>
          </p:nvSpPr>
          <p:spPr>
            <a:xfrm>
              <a:off x="5647189" y="1970219"/>
              <a:ext cx="528507" cy="369332"/>
            </a:xfrm>
            <a:prstGeom prst="rect">
              <a:avLst/>
            </a:prstGeom>
            <a:noFill/>
          </p:spPr>
          <p:txBody>
            <a:bodyPr wrap="square" rtlCol="1">
              <a:spAutoFit/>
            </a:bodyPr>
            <a:lstStyle/>
            <a:p>
              <a:r>
                <a:rPr lang="en-US" dirty="0"/>
                <a:t>X2</a:t>
              </a:r>
              <a:endParaRPr lang="he-IL" dirty="0"/>
            </a:p>
          </p:txBody>
        </p:sp>
        <p:sp>
          <p:nvSpPr>
            <p:cNvPr id="17" name="Plus Sign 16">
              <a:extLst>
                <a:ext uri="{FF2B5EF4-FFF2-40B4-BE49-F238E27FC236}">
                  <a16:creationId xmlns:a16="http://schemas.microsoft.com/office/drawing/2014/main" id="{92827BB0-EAE9-4339-8BF6-B285F82F4B03}"/>
                </a:ext>
              </a:extLst>
            </p:cNvPr>
            <p:cNvSpPr/>
            <p:nvPr/>
          </p:nvSpPr>
          <p:spPr>
            <a:xfrm>
              <a:off x="6308521" y="2500019"/>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Plus Sign 18">
              <a:extLst>
                <a:ext uri="{FF2B5EF4-FFF2-40B4-BE49-F238E27FC236}">
                  <a16:creationId xmlns:a16="http://schemas.microsoft.com/office/drawing/2014/main" id="{BA820129-05B9-4CB2-9B2C-43ACCA164FDA}"/>
                </a:ext>
              </a:extLst>
            </p:cNvPr>
            <p:cNvSpPr/>
            <p:nvPr/>
          </p:nvSpPr>
          <p:spPr>
            <a:xfrm>
              <a:off x="6451837" y="3254333"/>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Plus Sign 19">
              <a:extLst>
                <a:ext uri="{FF2B5EF4-FFF2-40B4-BE49-F238E27FC236}">
                  <a16:creationId xmlns:a16="http://schemas.microsoft.com/office/drawing/2014/main" id="{7C3CB4E8-90CE-4088-BEE3-2C6823B5176A}"/>
                </a:ext>
              </a:extLst>
            </p:cNvPr>
            <p:cNvSpPr/>
            <p:nvPr/>
          </p:nvSpPr>
          <p:spPr>
            <a:xfrm>
              <a:off x="6895749" y="2455804"/>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Plus Sign 20">
              <a:extLst>
                <a:ext uri="{FF2B5EF4-FFF2-40B4-BE49-F238E27FC236}">
                  <a16:creationId xmlns:a16="http://schemas.microsoft.com/office/drawing/2014/main" id="{B4002283-A892-462B-B684-CC8C465873B3}"/>
                </a:ext>
              </a:extLst>
            </p:cNvPr>
            <p:cNvSpPr/>
            <p:nvPr/>
          </p:nvSpPr>
          <p:spPr>
            <a:xfrm>
              <a:off x="6765721" y="2957219"/>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Plus Sign 21">
              <a:extLst>
                <a:ext uri="{FF2B5EF4-FFF2-40B4-BE49-F238E27FC236}">
                  <a16:creationId xmlns:a16="http://schemas.microsoft.com/office/drawing/2014/main" id="{E8A029A1-7906-42FF-B2BF-ABBEB249E941}"/>
                </a:ext>
              </a:extLst>
            </p:cNvPr>
            <p:cNvSpPr/>
            <p:nvPr/>
          </p:nvSpPr>
          <p:spPr>
            <a:xfrm>
              <a:off x="6888757" y="3623529"/>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3" name="Plus Sign 22">
              <a:extLst>
                <a:ext uri="{FF2B5EF4-FFF2-40B4-BE49-F238E27FC236}">
                  <a16:creationId xmlns:a16="http://schemas.microsoft.com/office/drawing/2014/main" id="{AEE15592-3A2D-4FAA-90FC-31A29A5358F6}"/>
                </a:ext>
              </a:extLst>
            </p:cNvPr>
            <p:cNvSpPr/>
            <p:nvPr/>
          </p:nvSpPr>
          <p:spPr>
            <a:xfrm>
              <a:off x="7474594" y="3352613"/>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4" name="Plus Sign 23">
              <a:extLst>
                <a:ext uri="{FF2B5EF4-FFF2-40B4-BE49-F238E27FC236}">
                  <a16:creationId xmlns:a16="http://schemas.microsoft.com/office/drawing/2014/main" id="{0652B2F3-67D6-49AB-A6E3-9A161C4533EC}"/>
                </a:ext>
              </a:extLst>
            </p:cNvPr>
            <p:cNvSpPr/>
            <p:nvPr/>
          </p:nvSpPr>
          <p:spPr>
            <a:xfrm>
              <a:off x="6118374" y="3302465"/>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5" name="Plus Sign 24">
              <a:extLst>
                <a:ext uri="{FF2B5EF4-FFF2-40B4-BE49-F238E27FC236}">
                  <a16:creationId xmlns:a16="http://schemas.microsoft.com/office/drawing/2014/main" id="{29377D4C-165D-4736-BD65-E5F14554678A}"/>
                </a:ext>
              </a:extLst>
            </p:cNvPr>
            <p:cNvSpPr/>
            <p:nvPr/>
          </p:nvSpPr>
          <p:spPr>
            <a:xfrm>
              <a:off x="7465541" y="2417144"/>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6" name="Plus Sign 25">
              <a:extLst>
                <a:ext uri="{FF2B5EF4-FFF2-40B4-BE49-F238E27FC236}">
                  <a16:creationId xmlns:a16="http://schemas.microsoft.com/office/drawing/2014/main" id="{72DFE592-9103-4B10-A229-238C83A7ACD1}"/>
                </a:ext>
              </a:extLst>
            </p:cNvPr>
            <p:cNvSpPr/>
            <p:nvPr/>
          </p:nvSpPr>
          <p:spPr>
            <a:xfrm>
              <a:off x="6221136" y="4013731"/>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7" name="Multiplication Sign 26">
              <a:extLst>
                <a:ext uri="{FF2B5EF4-FFF2-40B4-BE49-F238E27FC236}">
                  <a16:creationId xmlns:a16="http://schemas.microsoft.com/office/drawing/2014/main" id="{2451466A-DB38-4E17-841F-33B43A74B411}"/>
                </a:ext>
              </a:extLst>
            </p:cNvPr>
            <p:cNvSpPr/>
            <p:nvPr/>
          </p:nvSpPr>
          <p:spPr>
            <a:xfrm>
              <a:off x="7306152" y="4841463"/>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8" name="Multiplication Sign 27">
              <a:extLst>
                <a:ext uri="{FF2B5EF4-FFF2-40B4-BE49-F238E27FC236}">
                  <a16:creationId xmlns:a16="http://schemas.microsoft.com/office/drawing/2014/main" id="{2839EC57-3DA4-41E5-AE41-F6893C72D4E4}"/>
                </a:ext>
              </a:extLst>
            </p:cNvPr>
            <p:cNvSpPr/>
            <p:nvPr/>
          </p:nvSpPr>
          <p:spPr>
            <a:xfrm>
              <a:off x="8725935" y="3683668"/>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9" name="Multiplication Sign 28">
              <a:extLst>
                <a:ext uri="{FF2B5EF4-FFF2-40B4-BE49-F238E27FC236}">
                  <a16:creationId xmlns:a16="http://schemas.microsoft.com/office/drawing/2014/main" id="{1D48668B-790B-411B-86FC-44ABA661A8EB}"/>
                </a:ext>
              </a:extLst>
            </p:cNvPr>
            <p:cNvSpPr/>
            <p:nvPr/>
          </p:nvSpPr>
          <p:spPr>
            <a:xfrm>
              <a:off x="7863616" y="4500800"/>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0" name="Multiplication Sign 29">
              <a:extLst>
                <a:ext uri="{FF2B5EF4-FFF2-40B4-BE49-F238E27FC236}">
                  <a16:creationId xmlns:a16="http://schemas.microsoft.com/office/drawing/2014/main" id="{438A9EFD-D297-4A50-9A56-3F8EB15EC82C}"/>
                </a:ext>
              </a:extLst>
            </p:cNvPr>
            <p:cNvSpPr/>
            <p:nvPr/>
          </p:nvSpPr>
          <p:spPr>
            <a:xfrm>
              <a:off x="8123668" y="3853060"/>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1" name="Multiplication Sign 30">
              <a:extLst>
                <a:ext uri="{FF2B5EF4-FFF2-40B4-BE49-F238E27FC236}">
                  <a16:creationId xmlns:a16="http://schemas.microsoft.com/office/drawing/2014/main" id="{ED527E3C-912D-44DD-9F68-25F0B6398678}"/>
                </a:ext>
              </a:extLst>
            </p:cNvPr>
            <p:cNvSpPr/>
            <p:nvPr/>
          </p:nvSpPr>
          <p:spPr>
            <a:xfrm>
              <a:off x="8220888" y="4883369"/>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2" name="Multiplication Sign 31">
              <a:extLst>
                <a:ext uri="{FF2B5EF4-FFF2-40B4-BE49-F238E27FC236}">
                  <a16:creationId xmlns:a16="http://schemas.microsoft.com/office/drawing/2014/main" id="{0EE10287-A675-4C4F-89A8-1D43EB8DAF31}"/>
                </a:ext>
              </a:extLst>
            </p:cNvPr>
            <p:cNvSpPr/>
            <p:nvPr/>
          </p:nvSpPr>
          <p:spPr>
            <a:xfrm>
              <a:off x="8967838" y="4276031"/>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3" name="Multiplication Sign 32">
              <a:extLst>
                <a:ext uri="{FF2B5EF4-FFF2-40B4-BE49-F238E27FC236}">
                  <a16:creationId xmlns:a16="http://schemas.microsoft.com/office/drawing/2014/main" id="{70C056B9-E4AC-4256-BD9C-81CACBC891A1}"/>
                </a:ext>
              </a:extLst>
            </p:cNvPr>
            <p:cNvSpPr/>
            <p:nvPr/>
          </p:nvSpPr>
          <p:spPr>
            <a:xfrm>
              <a:off x="8591711" y="4789175"/>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4" name="Multiplication Sign 33">
              <a:extLst>
                <a:ext uri="{FF2B5EF4-FFF2-40B4-BE49-F238E27FC236}">
                  <a16:creationId xmlns:a16="http://schemas.microsoft.com/office/drawing/2014/main" id="{9580ECFA-20AC-4BE0-BD76-C488AE1D4857}"/>
                </a:ext>
              </a:extLst>
            </p:cNvPr>
            <p:cNvSpPr/>
            <p:nvPr/>
          </p:nvSpPr>
          <p:spPr>
            <a:xfrm>
              <a:off x="9097864" y="3374050"/>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5" name="Multiplication Sign 34">
              <a:extLst>
                <a:ext uri="{FF2B5EF4-FFF2-40B4-BE49-F238E27FC236}">
                  <a16:creationId xmlns:a16="http://schemas.microsoft.com/office/drawing/2014/main" id="{6EE0CA47-E967-4122-B247-AE0AE9C2A5E6}"/>
                </a:ext>
              </a:extLst>
            </p:cNvPr>
            <p:cNvSpPr/>
            <p:nvPr/>
          </p:nvSpPr>
          <p:spPr>
            <a:xfrm>
              <a:off x="8318756" y="3015780"/>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6" name="Multiplication Sign 35">
              <a:extLst>
                <a:ext uri="{FF2B5EF4-FFF2-40B4-BE49-F238E27FC236}">
                  <a16:creationId xmlns:a16="http://schemas.microsoft.com/office/drawing/2014/main" id="{0F741A86-6CC8-47C0-9428-DC5CF1257DA8}"/>
                </a:ext>
              </a:extLst>
            </p:cNvPr>
            <p:cNvSpPr/>
            <p:nvPr/>
          </p:nvSpPr>
          <p:spPr>
            <a:xfrm>
              <a:off x="8499620" y="4354966"/>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7" name="Freeform: Shape 36">
              <a:extLst>
                <a:ext uri="{FF2B5EF4-FFF2-40B4-BE49-F238E27FC236}">
                  <a16:creationId xmlns:a16="http://schemas.microsoft.com/office/drawing/2014/main" id="{63B106B3-FDEB-4928-AC51-7ADA6E122F04}"/>
                </a:ext>
              </a:extLst>
            </p:cNvPr>
            <p:cNvSpPr/>
            <p:nvPr/>
          </p:nvSpPr>
          <p:spPr>
            <a:xfrm>
              <a:off x="6021230" y="2265254"/>
              <a:ext cx="1998996" cy="2235546"/>
            </a:xfrm>
            <a:custGeom>
              <a:avLst/>
              <a:gdLst>
                <a:gd name="connsiteX0" fmla="*/ 1921079 w 1998996"/>
                <a:gd name="connsiteY0" fmla="*/ 0 h 2235546"/>
                <a:gd name="connsiteX1" fmla="*/ 1979802 w 1998996"/>
                <a:gd name="connsiteY1" fmla="*/ 1174458 h 2235546"/>
                <a:gd name="connsiteX2" fmla="*/ 1627465 w 1998996"/>
                <a:gd name="connsiteY2" fmla="*/ 1795244 h 2235546"/>
                <a:gd name="connsiteX3" fmla="*/ 931178 w 1998996"/>
                <a:gd name="connsiteY3" fmla="*/ 2214693 h 2235546"/>
                <a:gd name="connsiteX4" fmla="*/ 0 w 1998996"/>
                <a:gd name="connsiteY4" fmla="*/ 2139192 h 223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8996" h="2235546">
                  <a:moveTo>
                    <a:pt x="1921079" y="0"/>
                  </a:moveTo>
                  <a:cubicBezTo>
                    <a:pt x="1974908" y="437625"/>
                    <a:pt x="2028738" y="875251"/>
                    <a:pt x="1979802" y="1174458"/>
                  </a:cubicBezTo>
                  <a:cubicBezTo>
                    <a:pt x="1930866" y="1473665"/>
                    <a:pt x="1802236" y="1621872"/>
                    <a:pt x="1627465" y="1795244"/>
                  </a:cubicBezTo>
                  <a:cubicBezTo>
                    <a:pt x="1452694" y="1968617"/>
                    <a:pt x="1202422" y="2157368"/>
                    <a:pt x="931178" y="2214693"/>
                  </a:cubicBezTo>
                  <a:cubicBezTo>
                    <a:pt x="659934" y="2272018"/>
                    <a:pt x="144011" y="2199313"/>
                    <a:pt x="0" y="2139192"/>
                  </a:cubicBezTo>
                </a:path>
              </a:pathLst>
            </a:custGeom>
            <a:ln>
              <a:solidFill>
                <a:srgbClr val="00B050"/>
              </a:solidFill>
            </a:ln>
          </p:spPr>
          <p:style>
            <a:lnRef idx="3">
              <a:schemeClr val="dk1"/>
            </a:lnRef>
            <a:fillRef idx="0">
              <a:schemeClr val="dk1"/>
            </a:fillRef>
            <a:effectRef idx="2">
              <a:schemeClr val="dk1"/>
            </a:effectRef>
            <a:fontRef idx="minor">
              <a:schemeClr val="tx1"/>
            </a:fontRef>
          </p:style>
          <p:txBody>
            <a:bodyPr rtlCol="1" anchor="ctr"/>
            <a:lstStyle/>
            <a:p>
              <a:pPr algn="ctr"/>
              <a:endParaRPr lang="he-IL" dirty="0"/>
            </a:p>
          </p:txBody>
        </p:sp>
        <p:sp>
          <p:nvSpPr>
            <p:cNvPr id="38" name="Multiplication Sign 37">
              <a:extLst>
                <a:ext uri="{FF2B5EF4-FFF2-40B4-BE49-F238E27FC236}">
                  <a16:creationId xmlns:a16="http://schemas.microsoft.com/office/drawing/2014/main" id="{82AFF7F2-50FB-4181-B1E3-C8E1F503A718}"/>
                </a:ext>
              </a:extLst>
            </p:cNvPr>
            <p:cNvSpPr/>
            <p:nvPr/>
          </p:nvSpPr>
          <p:spPr>
            <a:xfrm>
              <a:off x="5988348" y="4669656"/>
              <a:ext cx="260052" cy="262446"/>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9" name="TextBox 38">
              <a:extLst>
                <a:ext uri="{FF2B5EF4-FFF2-40B4-BE49-F238E27FC236}">
                  <a16:creationId xmlns:a16="http://schemas.microsoft.com/office/drawing/2014/main" id="{29B276BA-8F8B-40BB-B1A7-BD7FD25A029D}"/>
                </a:ext>
              </a:extLst>
            </p:cNvPr>
            <p:cNvSpPr txBox="1"/>
            <p:nvPr/>
          </p:nvSpPr>
          <p:spPr>
            <a:xfrm>
              <a:off x="6903815" y="5934811"/>
              <a:ext cx="2385973" cy="369332"/>
            </a:xfrm>
            <a:prstGeom prst="rect">
              <a:avLst/>
            </a:prstGeom>
            <a:noFill/>
          </p:spPr>
          <p:txBody>
            <a:bodyPr wrap="square" rtlCol="1">
              <a:spAutoFit/>
            </a:bodyPr>
            <a:lstStyle/>
            <a:p>
              <a:r>
                <a:rPr lang="en-US" dirty="0"/>
                <a:t>Classification</a:t>
              </a:r>
              <a:endParaRPr lang="he-IL" dirty="0"/>
            </a:p>
          </p:txBody>
        </p:sp>
      </p:grpSp>
      <p:sp>
        <p:nvSpPr>
          <p:cNvPr id="4" name="Rectangle 3">
            <a:extLst>
              <a:ext uri="{FF2B5EF4-FFF2-40B4-BE49-F238E27FC236}">
                <a16:creationId xmlns:a16="http://schemas.microsoft.com/office/drawing/2014/main" id="{E72191F2-EB3E-4F47-9201-F0D35EA4ED8F}"/>
              </a:ext>
            </a:extLst>
          </p:cNvPr>
          <p:cNvSpPr/>
          <p:nvPr/>
        </p:nvSpPr>
        <p:spPr>
          <a:xfrm>
            <a:off x="331429" y="2788134"/>
            <a:ext cx="1882068" cy="97941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r>
              <a:rPr lang="en-US" dirty="0">
                <a:solidFill>
                  <a:schemeClr val="tx1"/>
                </a:solidFill>
              </a:rPr>
              <a:t>Decision Trees</a:t>
            </a:r>
            <a:endParaRPr lang="he-IL" dirty="0">
              <a:solidFill>
                <a:schemeClr val="tx1"/>
              </a:solidFill>
            </a:endParaRPr>
          </a:p>
        </p:txBody>
      </p:sp>
      <p:sp>
        <p:nvSpPr>
          <p:cNvPr id="41" name="Rectangle 40">
            <a:extLst>
              <a:ext uri="{FF2B5EF4-FFF2-40B4-BE49-F238E27FC236}">
                <a16:creationId xmlns:a16="http://schemas.microsoft.com/office/drawing/2014/main" id="{1EABE31C-71B4-4046-97E8-2D11D78CF2D2}"/>
              </a:ext>
            </a:extLst>
          </p:cNvPr>
          <p:cNvSpPr/>
          <p:nvPr/>
        </p:nvSpPr>
        <p:spPr>
          <a:xfrm>
            <a:off x="2520808" y="2788133"/>
            <a:ext cx="1882068" cy="97941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r>
              <a:rPr lang="en-US" dirty="0">
                <a:solidFill>
                  <a:schemeClr val="tx1"/>
                </a:solidFill>
              </a:rPr>
              <a:t>Naïve Bayes</a:t>
            </a:r>
            <a:endParaRPr lang="he-IL" dirty="0">
              <a:solidFill>
                <a:schemeClr val="tx1"/>
              </a:solidFill>
            </a:endParaRPr>
          </a:p>
        </p:txBody>
      </p:sp>
      <p:sp>
        <p:nvSpPr>
          <p:cNvPr id="42" name="Rectangle 41">
            <a:extLst>
              <a:ext uri="{FF2B5EF4-FFF2-40B4-BE49-F238E27FC236}">
                <a16:creationId xmlns:a16="http://schemas.microsoft.com/office/drawing/2014/main" id="{4948E0AA-43D5-4722-9A30-4987C255161B}"/>
              </a:ext>
            </a:extLst>
          </p:cNvPr>
          <p:cNvSpPr/>
          <p:nvPr/>
        </p:nvSpPr>
        <p:spPr>
          <a:xfrm>
            <a:off x="324761" y="3899965"/>
            <a:ext cx="1897042" cy="97941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r>
              <a:rPr lang="en-US" dirty="0">
                <a:solidFill>
                  <a:schemeClr val="tx1"/>
                </a:solidFill>
              </a:rPr>
              <a:t>KNN</a:t>
            </a:r>
            <a:endParaRPr lang="he-IL" dirty="0">
              <a:solidFill>
                <a:schemeClr val="tx1"/>
              </a:solidFill>
            </a:endParaRPr>
          </a:p>
        </p:txBody>
      </p:sp>
      <p:sp>
        <p:nvSpPr>
          <p:cNvPr id="43" name="Rectangle 42">
            <a:extLst>
              <a:ext uri="{FF2B5EF4-FFF2-40B4-BE49-F238E27FC236}">
                <a16:creationId xmlns:a16="http://schemas.microsoft.com/office/drawing/2014/main" id="{03842137-2EDF-4B77-8DE9-1065DC914B19}"/>
              </a:ext>
            </a:extLst>
          </p:cNvPr>
          <p:cNvSpPr/>
          <p:nvPr/>
        </p:nvSpPr>
        <p:spPr>
          <a:xfrm>
            <a:off x="2520808" y="3904541"/>
            <a:ext cx="1892852" cy="97941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r>
              <a:rPr lang="en-US" dirty="0">
                <a:solidFill>
                  <a:schemeClr val="tx1"/>
                </a:solidFill>
              </a:rPr>
              <a:t>SVM</a:t>
            </a:r>
            <a:endParaRPr lang="he-IL" dirty="0">
              <a:solidFill>
                <a:schemeClr val="tx1"/>
              </a:solidFill>
            </a:endParaRPr>
          </a:p>
        </p:txBody>
      </p:sp>
      <p:sp>
        <p:nvSpPr>
          <p:cNvPr id="44" name="Rectangle 43">
            <a:extLst>
              <a:ext uri="{FF2B5EF4-FFF2-40B4-BE49-F238E27FC236}">
                <a16:creationId xmlns:a16="http://schemas.microsoft.com/office/drawing/2014/main" id="{57447D2B-FB91-4AA3-AFAD-B9D376E9A7C3}"/>
              </a:ext>
            </a:extLst>
          </p:cNvPr>
          <p:cNvSpPr/>
          <p:nvPr/>
        </p:nvSpPr>
        <p:spPr>
          <a:xfrm>
            <a:off x="324761" y="5011796"/>
            <a:ext cx="1914767" cy="97941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r>
              <a:rPr lang="en-US" dirty="0">
                <a:solidFill>
                  <a:schemeClr val="tx1"/>
                </a:solidFill>
              </a:rPr>
              <a:t>Perceptron</a:t>
            </a:r>
            <a:endParaRPr lang="he-IL" dirty="0">
              <a:solidFill>
                <a:schemeClr val="tx1"/>
              </a:solidFill>
            </a:endParaRPr>
          </a:p>
        </p:txBody>
      </p:sp>
      <p:sp>
        <p:nvSpPr>
          <p:cNvPr id="45" name="Rectangle 44">
            <a:extLst>
              <a:ext uri="{FF2B5EF4-FFF2-40B4-BE49-F238E27FC236}">
                <a16:creationId xmlns:a16="http://schemas.microsoft.com/office/drawing/2014/main" id="{3D4D4695-1263-465A-8F9E-E055B7B2258F}"/>
              </a:ext>
            </a:extLst>
          </p:cNvPr>
          <p:cNvSpPr/>
          <p:nvPr/>
        </p:nvSpPr>
        <p:spPr>
          <a:xfrm>
            <a:off x="2520808" y="5019473"/>
            <a:ext cx="1914767" cy="97941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r>
              <a:rPr lang="en-US" dirty="0">
                <a:solidFill>
                  <a:schemeClr val="tx1"/>
                </a:solidFill>
              </a:rPr>
              <a:t>Multi Layer Perceptron</a:t>
            </a:r>
            <a:endParaRPr lang="he-IL" dirty="0">
              <a:solidFill>
                <a:schemeClr val="tx1"/>
              </a:solidFill>
            </a:endParaRPr>
          </a:p>
        </p:txBody>
      </p:sp>
      <p:sp>
        <p:nvSpPr>
          <p:cNvPr id="46" name="Title 1">
            <a:extLst>
              <a:ext uri="{FF2B5EF4-FFF2-40B4-BE49-F238E27FC236}">
                <a16:creationId xmlns:a16="http://schemas.microsoft.com/office/drawing/2014/main" id="{9C9F40C1-DF30-614D-8391-BA4016CBAFDD}"/>
              </a:ext>
            </a:extLst>
          </p:cNvPr>
          <p:cNvSpPr txBox="1">
            <a:spLocks/>
          </p:cNvSpPr>
          <p:nvPr/>
        </p:nvSpPr>
        <p:spPr>
          <a:xfrm>
            <a:off x="1066800" y="265427"/>
            <a:ext cx="10058400" cy="63017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atin typeface="Arial" panose="020B0604020202020204" pitchFamily="34" charset="0"/>
                <a:cs typeface="Arial" panose="020B0604020202020204" pitchFamily="34" charset="0"/>
              </a:rPr>
              <a:t>Supervised Learning </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8870129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F262742B-8B1E-4222-9E9E-8C57D651D8CC}"/>
              </a:ext>
            </a:extLst>
          </p:cNvPr>
          <p:cNvGrpSpPr/>
          <p:nvPr/>
        </p:nvGrpSpPr>
        <p:grpSpPr>
          <a:xfrm rot="5400000">
            <a:off x="-1292703" y="3827115"/>
            <a:ext cx="3845952" cy="376626"/>
            <a:chOff x="6802065" y="5912860"/>
            <a:chExt cx="4737100" cy="719847"/>
          </a:xfrm>
        </p:grpSpPr>
        <p:sp>
          <p:nvSpPr>
            <p:cNvPr id="25" name="Rectangle: Rounded Corners 24">
              <a:extLst>
                <a:ext uri="{FF2B5EF4-FFF2-40B4-BE49-F238E27FC236}">
                  <a16:creationId xmlns:a16="http://schemas.microsoft.com/office/drawing/2014/main" id="{A64E8F31-5209-4FE8-92B2-CE2607ED4B2C}"/>
                </a:ext>
              </a:extLst>
            </p:cNvPr>
            <p:cNvSpPr/>
            <p:nvPr/>
          </p:nvSpPr>
          <p:spPr>
            <a:xfrm>
              <a:off x="7495452" y="5912860"/>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D58C41CF-C798-4BDB-86CF-A4538D5B30C1}"/>
                    </a:ext>
                  </a:extLst>
                </p:cNvPr>
                <p:cNvSpPr txBox="1"/>
                <p:nvPr/>
              </p:nvSpPr>
              <p:spPr>
                <a:xfrm rot="16200000">
                  <a:off x="6745910" y="6025589"/>
                  <a:ext cx="604753" cy="4924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panose="02040503050406030204" pitchFamily="18" charset="0"/>
                          </a:rPr>
                          <m:t>𝑥</m:t>
                        </m:r>
                      </m:oMath>
                    </m:oMathPara>
                  </a14:m>
                  <a:endParaRPr lang="en-US" sz="3200" dirty="0"/>
                </a:p>
              </p:txBody>
            </p:sp>
          </mc:Choice>
          <mc:Fallback xmlns="">
            <p:sp>
              <p:nvSpPr>
                <p:cNvPr id="32" name="TextBox 31">
                  <a:extLst>
                    <a:ext uri="{FF2B5EF4-FFF2-40B4-BE49-F238E27FC236}">
                      <a16:creationId xmlns:a16="http://schemas.microsoft.com/office/drawing/2014/main" id="{D58C41CF-C798-4BDB-86CF-A4538D5B30C1}"/>
                    </a:ext>
                  </a:extLst>
                </p:cNvPr>
                <p:cNvSpPr txBox="1">
                  <a:spLocks noRot="1" noChangeAspect="1" noMove="1" noResize="1" noEditPoints="1" noAdjustHandles="1" noChangeArrowheads="1" noChangeShapeType="1" noTextEdit="1"/>
                </p:cNvSpPr>
                <p:nvPr/>
              </p:nvSpPr>
              <p:spPr>
                <a:xfrm rot="16200000">
                  <a:off x="6745910" y="6025589"/>
                  <a:ext cx="604753" cy="492443"/>
                </a:xfrm>
                <a:prstGeom prst="rect">
                  <a:avLst/>
                </a:prstGeom>
                <a:blipFill>
                  <a:blip r:embed="rId2"/>
                  <a:stretch>
                    <a:fillRect/>
                  </a:stretch>
                </a:blipFill>
              </p:spPr>
              <p:txBody>
                <a:bodyPr/>
                <a:lstStyle/>
                <a:p>
                  <a:r>
                    <a:rPr lang="he-IL">
                      <a:noFill/>
                    </a:rPr>
                    <a:t> </a:t>
                  </a:r>
                </a:p>
              </p:txBody>
            </p:sp>
          </mc:Fallback>
        </mc:AlternateContent>
      </p:grpSp>
      <p:sp>
        <p:nvSpPr>
          <p:cNvPr id="8" name="Arrow: Right 7">
            <a:extLst>
              <a:ext uri="{FF2B5EF4-FFF2-40B4-BE49-F238E27FC236}">
                <a16:creationId xmlns:a16="http://schemas.microsoft.com/office/drawing/2014/main" id="{9D1F4328-A5E3-419D-B0A2-7A55D1B54D45}"/>
              </a:ext>
            </a:extLst>
          </p:cNvPr>
          <p:cNvSpPr/>
          <p:nvPr/>
        </p:nvSpPr>
        <p:spPr>
          <a:xfrm>
            <a:off x="824709" y="3828804"/>
            <a:ext cx="1493520" cy="2514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9" name="Rectangle 8">
            <a:extLst>
              <a:ext uri="{FF2B5EF4-FFF2-40B4-BE49-F238E27FC236}">
                <a16:creationId xmlns:a16="http://schemas.microsoft.com/office/drawing/2014/main" id="{C29A2490-FC71-45C0-8F5A-56A0DC27E0AC}"/>
              </a:ext>
            </a:extLst>
          </p:cNvPr>
          <p:cNvSpPr/>
          <p:nvPr/>
        </p:nvSpPr>
        <p:spPr>
          <a:xfrm>
            <a:off x="2318229" y="3444756"/>
            <a:ext cx="2788920" cy="1051560"/>
          </a:xfrm>
          <a:prstGeom prst="rect">
            <a:avLst/>
          </a:prstGeom>
          <a:solidFill>
            <a:schemeClr val="bg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SAE</a:t>
            </a:r>
            <a:endParaRPr lang="he-IL" dirty="0">
              <a:solidFill>
                <a:schemeClr val="tx1"/>
              </a:solidFill>
            </a:endParaRPr>
          </a:p>
        </p:txBody>
      </p:sp>
      <p:sp>
        <p:nvSpPr>
          <p:cNvPr id="36" name="Arrow: Right 35">
            <a:extLst>
              <a:ext uri="{FF2B5EF4-FFF2-40B4-BE49-F238E27FC236}">
                <a16:creationId xmlns:a16="http://schemas.microsoft.com/office/drawing/2014/main" id="{E1BCEAB9-BD4D-4B5B-9EB5-BED4B5701D73}"/>
              </a:ext>
            </a:extLst>
          </p:cNvPr>
          <p:cNvSpPr/>
          <p:nvPr/>
        </p:nvSpPr>
        <p:spPr>
          <a:xfrm>
            <a:off x="5107149" y="3828804"/>
            <a:ext cx="1493520" cy="2514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0" name="Rectangle: Diagonal Corners Snipped 9">
            <a:extLst>
              <a:ext uri="{FF2B5EF4-FFF2-40B4-BE49-F238E27FC236}">
                <a16:creationId xmlns:a16="http://schemas.microsoft.com/office/drawing/2014/main" id="{21AAC279-346E-4071-A8BB-153D8B3DB119}"/>
              </a:ext>
            </a:extLst>
          </p:cNvPr>
          <p:cNvSpPr/>
          <p:nvPr/>
        </p:nvSpPr>
        <p:spPr>
          <a:xfrm>
            <a:off x="6600669" y="3463044"/>
            <a:ext cx="3162300" cy="1056132"/>
          </a:xfrm>
          <a:prstGeom prst="snip2Diag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Classifier</a:t>
            </a:r>
            <a:endParaRPr lang="he-IL" dirty="0">
              <a:solidFill>
                <a:schemeClr val="tx1"/>
              </a:solidFill>
            </a:endParaRPr>
          </a:p>
        </p:txBody>
      </p:sp>
      <p:grpSp>
        <p:nvGrpSpPr>
          <p:cNvPr id="38" name="Group 37">
            <a:extLst>
              <a:ext uri="{FF2B5EF4-FFF2-40B4-BE49-F238E27FC236}">
                <a16:creationId xmlns:a16="http://schemas.microsoft.com/office/drawing/2014/main" id="{A59D491E-028E-4BA2-AC78-331DA0A2BCDD}"/>
              </a:ext>
            </a:extLst>
          </p:cNvPr>
          <p:cNvGrpSpPr/>
          <p:nvPr/>
        </p:nvGrpSpPr>
        <p:grpSpPr>
          <a:xfrm rot="5400000">
            <a:off x="9521826" y="3819495"/>
            <a:ext cx="3845953" cy="376626"/>
            <a:chOff x="6802064" y="5912860"/>
            <a:chExt cx="4737101" cy="719847"/>
          </a:xfrm>
        </p:grpSpPr>
        <p:sp>
          <p:nvSpPr>
            <p:cNvPr id="39" name="Rectangle: Rounded Corners 38">
              <a:extLst>
                <a:ext uri="{FF2B5EF4-FFF2-40B4-BE49-F238E27FC236}">
                  <a16:creationId xmlns:a16="http://schemas.microsoft.com/office/drawing/2014/main" id="{0CE6B87F-F4FE-4E8C-9B64-E4ACCF235888}"/>
                </a:ext>
              </a:extLst>
            </p:cNvPr>
            <p:cNvSpPr/>
            <p:nvPr/>
          </p:nvSpPr>
          <p:spPr>
            <a:xfrm>
              <a:off x="7495452" y="5912860"/>
              <a:ext cx="4043713" cy="719847"/>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1210805D-5750-4F51-9932-2BF814893DAE}"/>
                    </a:ext>
                  </a:extLst>
                </p:cNvPr>
                <p:cNvSpPr txBox="1"/>
                <p:nvPr/>
              </p:nvSpPr>
              <p:spPr>
                <a:xfrm rot="16200000">
                  <a:off x="6802962" y="5968538"/>
                  <a:ext cx="604752" cy="60654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𝑦</m:t>
                        </m:r>
                      </m:oMath>
                    </m:oMathPara>
                  </a14:m>
                  <a:endParaRPr lang="en-US" sz="3200" dirty="0"/>
                </a:p>
              </p:txBody>
            </p:sp>
          </mc:Choice>
          <mc:Fallback xmlns="">
            <p:sp>
              <p:nvSpPr>
                <p:cNvPr id="40" name="TextBox 39">
                  <a:extLst>
                    <a:ext uri="{FF2B5EF4-FFF2-40B4-BE49-F238E27FC236}">
                      <a16:creationId xmlns:a16="http://schemas.microsoft.com/office/drawing/2014/main" id="{1210805D-5750-4F51-9932-2BF814893DAE}"/>
                    </a:ext>
                  </a:extLst>
                </p:cNvPr>
                <p:cNvSpPr txBox="1">
                  <a:spLocks noRot="1" noChangeAspect="1" noMove="1" noResize="1" noEditPoints="1" noAdjustHandles="1" noChangeArrowheads="1" noChangeShapeType="1" noTextEdit="1"/>
                </p:cNvSpPr>
                <p:nvPr/>
              </p:nvSpPr>
              <p:spPr>
                <a:xfrm rot="16200000">
                  <a:off x="6802962" y="5968538"/>
                  <a:ext cx="604752" cy="606547"/>
                </a:xfrm>
                <a:prstGeom prst="rect">
                  <a:avLst/>
                </a:prstGeom>
                <a:blipFill>
                  <a:blip r:embed="rId3"/>
                  <a:stretch>
                    <a:fillRect/>
                  </a:stretch>
                </a:blipFill>
              </p:spPr>
              <p:txBody>
                <a:bodyPr/>
                <a:lstStyle/>
                <a:p>
                  <a:r>
                    <a:rPr lang="he-IL">
                      <a:noFill/>
                    </a:rPr>
                    <a:t> </a:t>
                  </a:r>
                </a:p>
              </p:txBody>
            </p:sp>
          </mc:Fallback>
        </mc:AlternateContent>
      </p:grpSp>
      <p:sp>
        <p:nvSpPr>
          <p:cNvPr id="41" name="Arrow: Right 40">
            <a:extLst>
              <a:ext uri="{FF2B5EF4-FFF2-40B4-BE49-F238E27FC236}">
                <a16:creationId xmlns:a16="http://schemas.microsoft.com/office/drawing/2014/main" id="{06A00751-006C-4D24-AC2B-5164BBFE9C66}"/>
              </a:ext>
            </a:extLst>
          </p:cNvPr>
          <p:cNvSpPr/>
          <p:nvPr/>
        </p:nvSpPr>
        <p:spPr>
          <a:xfrm>
            <a:off x="9762969" y="3844806"/>
            <a:ext cx="1493520" cy="2514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6" name="Title 1">
            <a:extLst>
              <a:ext uri="{FF2B5EF4-FFF2-40B4-BE49-F238E27FC236}">
                <a16:creationId xmlns:a16="http://schemas.microsoft.com/office/drawing/2014/main" id="{B8F1C27D-692B-5841-85AD-7FB2A2D5D938}"/>
              </a:ext>
            </a:extLst>
          </p:cNvPr>
          <p:cNvSpPr>
            <a:spLocks noGrp="1"/>
          </p:cNvSpPr>
          <p:nvPr>
            <p:ph type="title"/>
          </p:nvPr>
        </p:nvSpPr>
        <p:spPr>
          <a:xfrm>
            <a:off x="838200" y="365126"/>
            <a:ext cx="10515600" cy="907084"/>
          </a:xfrm>
        </p:spPr>
        <p:txBody>
          <a:bodyPr/>
          <a:lstStyle/>
          <a:p>
            <a:pPr algn="ctr"/>
            <a:r>
              <a:rPr lang="en-US" dirty="0">
                <a:latin typeface="Arial" panose="020B0604020202020204" pitchFamily="34" charset="0"/>
                <a:cs typeface="Arial" panose="020B0604020202020204" pitchFamily="34" charset="0"/>
              </a:rPr>
              <a:t>Stacked AE</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790142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CF0BC13-35E0-4B15-B4AA-1E488EF8D388}"/>
              </a:ext>
            </a:extLst>
          </p:cNvPr>
          <p:cNvSpPr txBox="1"/>
          <p:nvPr/>
        </p:nvSpPr>
        <p:spPr>
          <a:xfrm>
            <a:off x="1024128" y="2147582"/>
            <a:ext cx="4753761" cy="584775"/>
          </a:xfrm>
          <a:prstGeom prst="rect">
            <a:avLst/>
          </a:prstGeom>
          <a:noFill/>
        </p:spPr>
        <p:txBody>
          <a:bodyPr wrap="square" rtlCol="1">
            <a:spAutoFit/>
          </a:bodyPr>
          <a:lstStyle/>
          <a:p>
            <a:r>
              <a:rPr lang="en-US" sz="3200" dirty="0"/>
              <a:t>First Layer Training (AE 1)</a:t>
            </a:r>
          </a:p>
        </p:txBody>
      </p:sp>
      <p:grpSp>
        <p:nvGrpSpPr>
          <p:cNvPr id="25" name="Group 24">
            <a:extLst>
              <a:ext uri="{FF2B5EF4-FFF2-40B4-BE49-F238E27FC236}">
                <a16:creationId xmlns:a16="http://schemas.microsoft.com/office/drawing/2014/main" id="{ED937934-50FB-415D-B051-C168807C68C9}"/>
              </a:ext>
            </a:extLst>
          </p:cNvPr>
          <p:cNvGrpSpPr/>
          <p:nvPr/>
        </p:nvGrpSpPr>
        <p:grpSpPr>
          <a:xfrm>
            <a:off x="731891" y="3377198"/>
            <a:ext cx="5152273" cy="2791941"/>
            <a:chOff x="7039727" y="1393644"/>
            <a:chExt cx="5152273" cy="2791941"/>
          </a:xfrm>
        </p:grpSpPr>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F8D20C12-BF7C-4B5E-BAEB-39F930813FE0}"/>
                    </a:ext>
                  </a:extLst>
                </p:cNvPr>
                <p:cNvSpPr txBox="1"/>
                <p:nvPr/>
              </p:nvSpPr>
              <p:spPr>
                <a:xfrm>
                  <a:off x="11778875" y="2512616"/>
                  <a:ext cx="413125" cy="553998"/>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acc>
                          <m:accPr>
                            <m:chr m:val="̂"/>
                            <m:ctrlPr>
                              <a:rPr lang="he-IL" sz="3600" i="1" smtClean="0">
                                <a:latin typeface="Cambria Math" panose="02040503050406030204" pitchFamily="18" charset="0"/>
                              </a:rPr>
                            </m:ctrlPr>
                          </m:accPr>
                          <m:e>
                            <m:r>
                              <a:rPr lang="he-IL" sz="3600" i="1">
                                <a:latin typeface="Cambria Math" panose="02040503050406030204" pitchFamily="18" charset="0"/>
                              </a:rPr>
                              <m:t>𝑥</m:t>
                            </m:r>
                          </m:e>
                        </m:acc>
                      </m:oMath>
                    </m:oMathPara>
                  </a14:m>
                  <a:endParaRPr lang="he-IL" sz="3600" dirty="0"/>
                </a:p>
              </p:txBody>
            </p:sp>
          </mc:Choice>
          <mc:Fallback xmlns="">
            <p:sp>
              <p:nvSpPr>
                <p:cNvPr id="11" name="TextBox 10">
                  <a:extLst>
                    <a:ext uri="{FF2B5EF4-FFF2-40B4-BE49-F238E27FC236}">
                      <a16:creationId xmlns:a16="http://schemas.microsoft.com/office/drawing/2014/main" id="{39319A70-F666-48A3-9A76-CAA0B89A88DE}"/>
                    </a:ext>
                  </a:extLst>
                </p:cNvPr>
                <p:cNvSpPr txBox="1">
                  <a:spLocks noRot="1" noChangeAspect="1" noMove="1" noResize="1" noEditPoints="1" noAdjustHandles="1" noChangeArrowheads="1" noChangeShapeType="1" noTextEdit="1"/>
                </p:cNvSpPr>
                <p:nvPr/>
              </p:nvSpPr>
              <p:spPr>
                <a:xfrm>
                  <a:off x="11778875" y="2512616"/>
                  <a:ext cx="413125" cy="553998"/>
                </a:xfrm>
                <a:prstGeom prst="rect">
                  <a:avLst/>
                </a:prstGeom>
                <a:blipFill>
                  <a:blip r:embed="rId4"/>
                  <a:stretch>
                    <a:fillRect/>
                  </a:stretch>
                </a:blipFill>
              </p:spPr>
              <p:txBody>
                <a:bodyPr/>
                <a:lstStyle/>
                <a:p>
                  <a:r>
                    <a:rPr lang="he-IL">
                      <a:noFill/>
                    </a:rPr>
                    <a:t> </a:t>
                  </a:r>
                </a:p>
              </p:txBody>
            </p:sp>
          </mc:Fallback>
        </mc:AlternateContent>
        <p:grpSp>
          <p:nvGrpSpPr>
            <p:cNvPr id="27" name="Group 26">
              <a:extLst>
                <a:ext uri="{FF2B5EF4-FFF2-40B4-BE49-F238E27FC236}">
                  <a16:creationId xmlns:a16="http://schemas.microsoft.com/office/drawing/2014/main" id="{77586E62-6D05-45E8-9A02-8CF1EFBFF512}"/>
                </a:ext>
              </a:extLst>
            </p:cNvPr>
            <p:cNvGrpSpPr/>
            <p:nvPr/>
          </p:nvGrpSpPr>
          <p:grpSpPr>
            <a:xfrm>
              <a:off x="7039727" y="1393644"/>
              <a:ext cx="4739148" cy="2791941"/>
              <a:chOff x="7039727" y="1390247"/>
              <a:chExt cx="4739148" cy="2791941"/>
            </a:xfrm>
          </p:grpSpPr>
          <p:sp>
            <p:nvSpPr>
              <p:cNvPr id="28" name="Trapezoid 27">
                <a:extLst>
                  <a:ext uri="{FF2B5EF4-FFF2-40B4-BE49-F238E27FC236}">
                    <a16:creationId xmlns:a16="http://schemas.microsoft.com/office/drawing/2014/main" id="{8FA2877E-B314-494E-8E70-274BFA3D2A21}"/>
                  </a:ext>
                </a:extLst>
              </p:cNvPr>
              <p:cNvSpPr/>
              <p:nvPr/>
            </p:nvSpPr>
            <p:spPr>
              <a:xfrm rot="5400000">
                <a:off x="7266883" y="2157840"/>
                <a:ext cx="2785145" cy="1249960"/>
              </a:xfrm>
              <a:prstGeom prst="trapezoid">
                <a:avLst>
                  <a:gd name="adj" fmla="val 63255"/>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endParaRPr lang="he-IL" dirty="0"/>
              </a:p>
            </p:txBody>
          </p:sp>
          <p:sp>
            <p:nvSpPr>
              <p:cNvPr id="30" name="Trapezoid 29">
                <a:extLst>
                  <a:ext uri="{FF2B5EF4-FFF2-40B4-BE49-F238E27FC236}">
                    <a16:creationId xmlns:a16="http://schemas.microsoft.com/office/drawing/2014/main" id="{A921601C-1054-4CCF-B007-733534A58836}"/>
                  </a:ext>
                </a:extLst>
              </p:cNvPr>
              <p:cNvSpPr/>
              <p:nvPr/>
            </p:nvSpPr>
            <p:spPr>
              <a:xfrm rot="16200000">
                <a:off x="9486523" y="2164636"/>
                <a:ext cx="2785145" cy="1249960"/>
              </a:xfrm>
              <a:prstGeom prst="trapezoid">
                <a:avLst>
                  <a:gd name="adj" fmla="val 63255"/>
                </a:avLst>
              </a:prstGeom>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32" name="Rectangle 31">
                    <a:extLst>
                      <a:ext uri="{FF2B5EF4-FFF2-40B4-BE49-F238E27FC236}">
                        <a16:creationId xmlns:a16="http://schemas.microsoft.com/office/drawing/2014/main" id="{E2CD1650-2F81-493C-83CF-AD13E6597974}"/>
                      </a:ext>
                    </a:extLst>
                  </p:cNvPr>
                  <p:cNvSpPr/>
                  <p:nvPr/>
                </p:nvSpPr>
                <p:spPr>
                  <a:xfrm>
                    <a:off x="7039727" y="2428878"/>
                    <a:ext cx="644215" cy="707886"/>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he-IL" sz="4000" i="1" dirty="0">
                              <a:latin typeface="Cambria Math" panose="02040503050406030204" pitchFamily="18" charset="0"/>
                            </a:rPr>
                            <m:t>𝑥</m:t>
                          </m:r>
                        </m:oMath>
                      </m:oMathPara>
                    </a14:m>
                    <a:endParaRPr lang="he-IL" sz="4000" dirty="0"/>
                  </a:p>
                </p:txBody>
              </p:sp>
            </mc:Choice>
            <mc:Fallback xmlns="">
              <p:sp>
                <p:nvSpPr>
                  <p:cNvPr id="9" name="Rectangle 8">
                    <a:extLst>
                      <a:ext uri="{FF2B5EF4-FFF2-40B4-BE49-F238E27FC236}">
                        <a16:creationId xmlns:a16="http://schemas.microsoft.com/office/drawing/2014/main" id="{A845A013-80FF-4716-B900-74337A0289CF}"/>
                      </a:ext>
                    </a:extLst>
                  </p:cNvPr>
                  <p:cNvSpPr>
                    <a:spLocks noRot="1" noChangeAspect="1" noMove="1" noResize="1" noEditPoints="1" noAdjustHandles="1" noChangeArrowheads="1" noChangeShapeType="1" noTextEdit="1"/>
                  </p:cNvSpPr>
                  <p:nvPr/>
                </p:nvSpPr>
                <p:spPr>
                  <a:xfrm>
                    <a:off x="7039727" y="2428878"/>
                    <a:ext cx="644215" cy="707886"/>
                  </a:xfrm>
                  <a:prstGeom prst="rect">
                    <a:avLst/>
                  </a:prstGeom>
                  <a:blipFill>
                    <a:blip r:embed="rId7"/>
                    <a:stretch>
                      <a:fillRect/>
                    </a:stretch>
                  </a:blipFill>
                </p:spPr>
                <p:txBody>
                  <a:bodyPr/>
                  <a:lstStyle/>
                  <a:p>
                    <a:r>
                      <a:rPr lang="he-IL">
                        <a:noFill/>
                      </a:rPr>
                      <a:t> </a:t>
                    </a:r>
                  </a:p>
                </p:txBody>
              </p:sp>
            </mc:Fallback>
          </mc:AlternateContent>
          <p:cxnSp>
            <p:nvCxnSpPr>
              <p:cNvPr id="34" name="Straight Arrow Connector 33">
                <a:extLst>
                  <a:ext uri="{FF2B5EF4-FFF2-40B4-BE49-F238E27FC236}">
                    <a16:creationId xmlns:a16="http://schemas.microsoft.com/office/drawing/2014/main" id="{0F148CE4-85A6-4B63-BEC6-2F6356385CB6}"/>
                  </a:ext>
                </a:extLst>
              </p:cNvPr>
              <p:cNvCxnSpPr>
                <a:cxnSpLocks/>
                <a:stCxn id="32" idx="3"/>
                <a:endCxn id="28" idx="2"/>
              </p:cNvCxnSpPr>
              <p:nvPr/>
            </p:nvCxnSpPr>
            <p:spPr>
              <a:xfrm>
                <a:off x="7683942" y="2782821"/>
                <a:ext cx="35053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13E84B0-9E53-4447-9621-B213D5E0C5FC}"/>
                  </a:ext>
                </a:extLst>
              </p:cNvPr>
              <p:cNvCxnSpPr>
                <a:cxnSpLocks/>
                <a:stCxn id="28" idx="0"/>
              </p:cNvCxnSpPr>
              <p:nvPr/>
            </p:nvCxnSpPr>
            <p:spPr>
              <a:xfrm>
                <a:off x="9284436" y="2782821"/>
                <a:ext cx="298602" cy="6795"/>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D5C08D4-40EF-4299-8F1B-3ACBF5ADF4FE}"/>
                  </a:ext>
                </a:extLst>
              </p:cNvPr>
              <p:cNvCxnSpPr>
                <a:cxnSpLocks/>
              </p:cNvCxnSpPr>
              <p:nvPr/>
            </p:nvCxnSpPr>
            <p:spPr>
              <a:xfrm>
                <a:off x="9955511" y="2789615"/>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F33B344-A942-4204-A871-E528B3CA4190}"/>
                  </a:ext>
                </a:extLst>
              </p:cNvPr>
              <p:cNvCxnSpPr>
                <a:cxnSpLocks/>
                <a:stCxn id="30" idx="2"/>
                <a:endCxn id="26" idx="1"/>
              </p:cNvCxnSpPr>
              <p:nvPr/>
            </p:nvCxnSpPr>
            <p:spPr>
              <a:xfrm flipV="1">
                <a:off x="11504076" y="2789615"/>
                <a:ext cx="274799" cy="1"/>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gr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5E5E7A7-5242-4840-82F1-B40181C017D4}"/>
                  </a:ext>
                </a:extLst>
              </p:cNvPr>
              <p:cNvSpPr txBox="1"/>
              <p:nvPr/>
            </p:nvSpPr>
            <p:spPr>
              <a:xfrm>
                <a:off x="1837747" y="4496170"/>
                <a:ext cx="1049903"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𝑓</m:t>
                          </m:r>
                        </m:e>
                        <m:sub>
                          <m:r>
                            <a:rPr lang="he-IL" sz="3200" i="0">
                              <a:latin typeface="Cambria Math" panose="02040503050406030204" pitchFamily="18" charset="0"/>
                            </a:rPr>
                            <m:t>1</m:t>
                          </m:r>
                        </m:sub>
                      </m:sSub>
                      <m:d>
                        <m:dPr>
                          <m:ctrlPr>
                            <a:rPr lang="he-IL" sz="3200" i="1">
                              <a:latin typeface="Cambria Math" panose="02040503050406030204" pitchFamily="18" charset="0"/>
                            </a:rPr>
                          </m:ctrlPr>
                        </m:dPr>
                        <m:e>
                          <m:r>
                            <a:rPr lang="he-IL" sz="3200" i="1">
                              <a:latin typeface="Cambria Math" panose="02040503050406030204" pitchFamily="18" charset="0"/>
                            </a:rPr>
                            <m:t>𝑥</m:t>
                          </m:r>
                        </m:e>
                      </m:d>
                    </m:oMath>
                  </m:oMathPara>
                </a14:m>
                <a:endParaRPr lang="he-IL" sz="3200" dirty="0"/>
              </a:p>
            </p:txBody>
          </p:sp>
        </mc:Choice>
        <mc:Fallback xmlns="">
          <p:sp>
            <p:nvSpPr>
              <p:cNvPr id="7" name="TextBox 6">
                <a:extLst>
                  <a:ext uri="{FF2B5EF4-FFF2-40B4-BE49-F238E27FC236}">
                    <a16:creationId xmlns:a16="http://schemas.microsoft.com/office/drawing/2014/main" id="{15E5E7A7-5242-4840-82F1-B40181C017D4}"/>
                  </a:ext>
                </a:extLst>
              </p:cNvPr>
              <p:cNvSpPr txBox="1">
                <a:spLocks noRot="1" noChangeAspect="1" noMove="1" noResize="1" noEditPoints="1" noAdjustHandles="1" noChangeArrowheads="1" noChangeShapeType="1" noTextEdit="1"/>
              </p:cNvSpPr>
              <p:nvPr/>
            </p:nvSpPr>
            <p:spPr>
              <a:xfrm>
                <a:off x="1837747" y="4496170"/>
                <a:ext cx="1049903" cy="492443"/>
              </a:xfrm>
              <a:prstGeom prst="rect">
                <a:avLst/>
              </a:prstGeom>
              <a:blipFill>
                <a:blip r:embed="rId8"/>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EF9D69D4-6890-4433-A2A6-A5BDDB01917B}"/>
                  </a:ext>
                </a:extLst>
              </p:cNvPr>
              <p:cNvSpPr txBox="1"/>
              <p:nvPr/>
            </p:nvSpPr>
            <p:spPr>
              <a:xfrm>
                <a:off x="3221088" y="4496169"/>
                <a:ext cx="569451" cy="553998"/>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600" i="1" smtClean="0">
                              <a:latin typeface="Cambria Math" panose="02040503050406030204" pitchFamily="18" charset="0"/>
                            </a:rPr>
                          </m:ctrlPr>
                        </m:sSubPr>
                        <m:e>
                          <m:r>
                            <a:rPr lang="en-US" sz="3600" b="0" i="1" smtClean="0">
                              <a:latin typeface="Cambria Math" panose="02040503050406030204" pitchFamily="18" charset="0"/>
                            </a:rPr>
                            <m:t>𝑧</m:t>
                          </m:r>
                        </m:e>
                        <m:sub>
                          <m:r>
                            <a:rPr lang="he-IL" sz="3600" i="0">
                              <a:latin typeface="Cambria Math" panose="02040503050406030204" pitchFamily="18" charset="0"/>
                            </a:rPr>
                            <m:t>1</m:t>
                          </m:r>
                        </m:sub>
                      </m:sSub>
                    </m:oMath>
                  </m:oMathPara>
                </a14:m>
                <a:endParaRPr lang="he-IL" sz="3200" dirty="0"/>
              </a:p>
            </p:txBody>
          </p:sp>
        </mc:Choice>
        <mc:Fallback xmlns="">
          <p:sp>
            <p:nvSpPr>
              <p:cNvPr id="10" name="TextBox 9">
                <a:extLst>
                  <a:ext uri="{FF2B5EF4-FFF2-40B4-BE49-F238E27FC236}">
                    <a16:creationId xmlns:a16="http://schemas.microsoft.com/office/drawing/2014/main" id="{EF9D69D4-6890-4433-A2A6-A5BDDB01917B}"/>
                  </a:ext>
                </a:extLst>
              </p:cNvPr>
              <p:cNvSpPr txBox="1">
                <a:spLocks noRot="1" noChangeAspect="1" noMove="1" noResize="1" noEditPoints="1" noAdjustHandles="1" noChangeArrowheads="1" noChangeShapeType="1" noTextEdit="1"/>
              </p:cNvSpPr>
              <p:nvPr/>
            </p:nvSpPr>
            <p:spPr>
              <a:xfrm>
                <a:off x="3221088" y="4496169"/>
                <a:ext cx="569451" cy="553998"/>
              </a:xfrm>
              <a:prstGeom prst="rect">
                <a:avLst/>
              </a:prstGeom>
              <a:blipFill>
                <a:blip r:embed="rId9"/>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64931DF2-FBAE-4A82-BF50-B1BDB27AB6D6}"/>
                  </a:ext>
                </a:extLst>
              </p:cNvPr>
              <p:cNvSpPr txBox="1"/>
              <p:nvPr/>
            </p:nvSpPr>
            <p:spPr>
              <a:xfrm>
                <a:off x="3964477" y="4496169"/>
                <a:ext cx="1264642"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𝑔</m:t>
                          </m:r>
                        </m:e>
                        <m:sub>
                          <m:r>
                            <a:rPr lang="he-IL" sz="3200" i="0">
                              <a:latin typeface="Cambria Math" panose="02040503050406030204" pitchFamily="18" charset="0"/>
                            </a:rPr>
                            <m:t>1</m:t>
                          </m:r>
                        </m:sub>
                      </m:sSub>
                      <m:d>
                        <m:dPr>
                          <m:ctrlPr>
                            <a:rPr lang="he-IL" sz="3200" i="1">
                              <a:latin typeface="Cambria Math" panose="02040503050406030204" pitchFamily="18" charset="0"/>
                            </a:rPr>
                          </m:ctrlPr>
                        </m:dPr>
                        <m:e>
                          <m:sSub>
                            <m:sSubPr>
                              <m:ctrlPr>
                                <a:rPr lang="he-IL" sz="3200" i="1">
                                  <a:latin typeface="Cambria Math" panose="02040503050406030204" pitchFamily="18" charset="0"/>
                                </a:rPr>
                              </m:ctrlPr>
                            </m:sSubPr>
                            <m:e>
                              <m:r>
                                <a:rPr lang="en-US" sz="3200" b="0" i="1" smtClean="0">
                                  <a:latin typeface="Cambria Math" panose="02040503050406030204" pitchFamily="18" charset="0"/>
                                </a:rPr>
                                <m:t>𝑧</m:t>
                              </m:r>
                            </m:e>
                            <m:sub>
                              <m:r>
                                <a:rPr lang="he-IL" sz="3200" i="0">
                                  <a:latin typeface="Cambria Math" panose="02040503050406030204" pitchFamily="18" charset="0"/>
                                </a:rPr>
                                <m:t>1</m:t>
                              </m:r>
                            </m:sub>
                          </m:sSub>
                        </m:e>
                      </m:d>
                    </m:oMath>
                  </m:oMathPara>
                </a14:m>
                <a:endParaRPr lang="he-IL" sz="2800" dirty="0"/>
              </a:p>
            </p:txBody>
          </p:sp>
        </mc:Choice>
        <mc:Fallback xmlns="">
          <p:sp>
            <p:nvSpPr>
              <p:cNvPr id="11" name="TextBox 10">
                <a:extLst>
                  <a:ext uri="{FF2B5EF4-FFF2-40B4-BE49-F238E27FC236}">
                    <a16:creationId xmlns:a16="http://schemas.microsoft.com/office/drawing/2014/main" id="{64931DF2-FBAE-4A82-BF50-B1BDB27AB6D6}"/>
                  </a:ext>
                </a:extLst>
              </p:cNvPr>
              <p:cNvSpPr txBox="1">
                <a:spLocks noRot="1" noChangeAspect="1" noMove="1" noResize="1" noEditPoints="1" noAdjustHandles="1" noChangeArrowheads="1" noChangeShapeType="1" noTextEdit="1"/>
              </p:cNvSpPr>
              <p:nvPr/>
            </p:nvSpPr>
            <p:spPr>
              <a:xfrm>
                <a:off x="3964477" y="4496169"/>
                <a:ext cx="1264642" cy="492443"/>
              </a:xfrm>
              <a:prstGeom prst="rect">
                <a:avLst/>
              </a:prstGeom>
              <a:blipFill>
                <a:blip r:embed="rId10"/>
                <a:stretch>
                  <a:fillRect/>
                </a:stretch>
              </a:blipFill>
            </p:spPr>
            <p:txBody>
              <a:bodyPr/>
              <a:lstStyle/>
              <a:p>
                <a:r>
                  <a:rPr lang="he-IL">
                    <a:noFill/>
                  </a:rPr>
                  <a:t> </a:t>
                </a:r>
              </a:p>
            </p:txBody>
          </p:sp>
        </mc:Fallback>
      </mc:AlternateContent>
      <p:sp>
        <p:nvSpPr>
          <p:cNvPr id="17" name="Title 1">
            <a:extLst>
              <a:ext uri="{FF2B5EF4-FFF2-40B4-BE49-F238E27FC236}">
                <a16:creationId xmlns:a16="http://schemas.microsoft.com/office/drawing/2014/main" id="{DA811CDD-E558-8042-8C9C-C18EB8B81176}"/>
              </a:ext>
            </a:extLst>
          </p:cNvPr>
          <p:cNvSpPr txBox="1">
            <a:spLocks/>
          </p:cNvSpPr>
          <p:nvPr/>
        </p:nvSpPr>
        <p:spPr>
          <a:xfrm>
            <a:off x="838200" y="365126"/>
            <a:ext cx="10515600" cy="9070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Stacked AE: process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59729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11"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CF0BC13-35E0-4B15-B4AA-1E488EF8D388}"/>
              </a:ext>
            </a:extLst>
          </p:cNvPr>
          <p:cNvSpPr txBox="1"/>
          <p:nvPr/>
        </p:nvSpPr>
        <p:spPr>
          <a:xfrm>
            <a:off x="1024128" y="2147582"/>
            <a:ext cx="7255806" cy="584775"/>
          </a:xfrm>
          <a:prstGeom prst="rect">
            <a:avLst/>
          </a:prstGeom>
          <a:noFill/>
        </p:spPr>
        <p:txBody>
          <a:bodyPr wrap="square" rtlCol="1">
            <a:spAutoFit/>
          </a:bodyPr>
          <a:lstStyle/>
          <a:p>
            <a:r>
              <a:rPr lang="en-US" sz="3200" dirty="0"/>
              <a:t>Second Layer Training (AE 2)</a:t>
            </a:r>
          </a:p>
        </p:txBody>
      </p:sp>
      <p:grpSp>
        <p:nvGrpSpPr>
          <p:cNvPr id="27" name="Group 26">
            <a:extLst>
              <a:ext uri="{FF2B5EF4-FFF2-40B4-BE49-F238E27FC236}">
                <a16:creationId xmlns:a16="http://schemas.microsoft.com/office/drawing/2014/main" id="{77586E62-6D05-45E8-9A02-8CF1EFBFF512}"/>
              </a:ext>
            </a:extLst>
          </p:cNvPr>
          <p:cNvGrpSpPr/>
          <p:nvPr/>
        </p:nvGrpSpPr>
        <p:grpSpPr>
          <a:xfrm>
            <a:off x="731891" y="3377198"/>
            <a:ext cx="3214388" cy="2785145"/>
            <a:chOff x="7039727" y="1390247"/>
            <a:chExt cx="3214388" cy="2785145"/>
          </a:xfrm>
        </p:grpSpPr>
        <p:sp>
          <p:nvSpPr>
            <p:cNvPr id="28" name="Trapezoid 27">
              <a:extLst>
                <a:ext uri="{FF2B5EF4-FFF2-40B4-BE49-F238E27FC236}">
                  <a16:creationId xmlns:a16="http://schemas.microsoft.com/office/drawing/2014/main" id="{8FA2877E-B314-494E-8E70-274BFA3D2A21}"/>
                </a:ext>
              </a:extLst>
            </p:cNvPr>
            <p:cNvSpPr/>
            <p:nvPr/>
          </p:nvSpPr>
          <p:spPr>
            <a:xfrm rot="5400000">
              <a:off x="7266883" y="2157840"/>
              <a:ext cx="2785145" cy="1249960"/>
            </a:xfrm>
            <a:prstGeom prst="trapezoid">
              <a:avLst>
                <a:gd name="adj" fmla="val 63255"/>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32" name="Rectangle 31">
                  <a:extLst>
                    <a:ext uri="{FF2B5EF4-FFF2-40B4-BE49-F238E27FC236}">
                      <a16:creationId xmlns:a16="http://schemas.microsoft.com/office/drawing/2014/main" id="{E2CD1650-2F81-493C-83CF-AD13E6597974}"/>
                    </a:ext>
                  </a:extLst>
                </p:cNvPr>
                <p:cNvSpPr/>
                <p:nvPr/>
              </p:nvSpPr>
              <p:spPr>
                <a:xfrm>
                  <a:off x="7039727" y="2428878"/>
                  <a:ext cx="644215" cy="707886"/>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he-IL" sz="4000" i="1" dirty="0">
                            <a:latin typeface="Cambria Math" panose="02040503050406030204" pitchFamily="18" charset="0"/>
                          </a:rPr>
                          <m:t>𝑥</m:t>
                        </m:r>
                      </m:oMath>
                    </m:oMathPara>
                  </a14:m>
                  <a:endParaRPr lang="he-IL" sz="4000" dirty="0"/>
                </a:p>
              </p:txBody>
            </p:sp>
          </mc:Choice>
          <mc:Fallback xmlns="">
            <p:sp>
              <p:nvSpPr>
                <p:cNvPr id="9" name="Rectangle 8">
                  <a:extLst>
                    <a:ext uri="{FF2B5EF4-FFF2-40B4-BE49-F238E27FC236}">
                      <a16:creationId xmlns:a16="http://schemas.microsoft.com/office/drawing/2014/main" id="{A845A013-80FF-4716-B900-74337A0289CF}"/>
                    </a:ext>
                  </a:extLst>
                </p:cNvPr>
                <p:cNvSpPr>
                  <a:spLocks noRot="1" noChangeAspect="1" noMove="1" noResize="1" noEditPoints="1" noAdjustHandles="1" noChangeArrowheads="1" noChangeShapeType="1" noTextEdit="1"/>
                </p:cNvSpPr>
                <p:nvPr/>
              </p:nvSpPr>
              <p:spPr>
                <a:xfrm>
                  <a:off x="7039727" y="2428878"/>
                  <a:ext cx="644215" cy="707886"/>
                </a:xfrm>
                <a:prstGeom prst="rect">
                  <a:avLst/>
                </a:prstGeom>
                <a:blipFill>
                  <a:blip r:embed="rId7"/>
                  <a:stretch>
                    <a:fillRect/>
                  </a:stretch>
                </a:blipFill>
              </p:spPr>
              <p:txBody>
                <a:bodyPr/>
                <a:lstStyle/>
                <a:p>
                  <a:r>
                    <a:rPr lang="he-IL">
                      <a:noFill/>
                    </a:rPr>
                    <a:t> </a:t>
                  </a:r>
                </a:p>
              </p:txBody>
            </p:sp>
          </mc:Fallback>
        </mc:AlternateContent>
        <p:cxnSp>
          <p:nvCxnSpPr>
            <p:cNvPr id="34" name="Straight Arrow Connector 33">
              <a:extLst>
                <a:ext uri="{FF2B5EF4-FFF2-40B4-BE49-F238E27FC236}">
                  <a16:creationId xmlns:a16="http://schemas.microsoft.com/office/drawing/2014/main" id="{0F148CE4-85A6-4B63-BEC6-2F6356385CB6}"/>
                </a:ext>
              </a:extLst>
            </p:cNvPr>
            <p:cNvCxnSpPr>
              <a:cxnSpLocks/>
              <a:stCxn id="32" idx="3"/>
              <a:endCxn id="28" idx="2"/>
            </p:cNvCxnSpPr>
            <p:nvPr/>
          </p:nvCxnSpPr>
          <p:spPr>
            <a:xfrm>
              <a:off x="7683942" y="2782821"/>
              <a:ext cx="35053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13E84B0-9E53-4447-9621-B213D5E0C5FC}"/>
                </a:ext>
              </a:extLst>
            </p:cNvPr>
            <p:cNvCxnSpPr>
              <a:cxnSpLocks/>
              <a:stCxn id="28" idx="0"/>
            </p:cNvCxnSpPr>
            <p:nvPr/>
          </p:nvCxnSpPr>
          <p:spPr>
            <a:xfrm>
              <a:off x="9284436" y="2782821"/>
              <a:ext cx="298602" cy="6795"/>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D5C08D4-40EF-4299-8F1B-3ACBF5ADF4FE}"/>
                </a:ext>
              </a:extLst>
            </p:cNvPr>
            <p:cNvCxnSpPr>
              <a:cxnSpLocks/>
            </p:cNvCxnSpPr>
            <p:nvPr/>
          </p:nvCxnSpPr>
          <p:spPr>
            <a:xfrm>
              <a:off x="9955511" y="2789615"/>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5E5E7A7-5242-4840-82F1-B40181C017D4}"/>
                  </a:ext>
                </a:extLst>
              </p:cNvPr>
              <p:cNvSpPr txBox="1"/>
              <p:nvPr/>
            </p:nvSpPr>
            <p:spPr>
              <a:xfrm>
                <a:off x="1837747" y="4496170"/>
                <a:ext cx="1049903"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𝑓</m:t>
                          </m:r>
                        </m:e>
                        <m:sub>
                          <m:r>
                            <a:rPr lang="he-IL" sz="3200" i="0">
                              <a:latin typeface="Cambria Math" panose="02040503050406030204" pitchFamily="18" charset="0"/>
                            </a:rPr>
                            <m:t>1</m:t>
                          </m:r>
                        </m:sub>
                      </m:sSub>
                      <m:d>
                        <m:dPr>
                          <m:ctrlPr>
                            <a:rPr lang="he-IL" sz="3200" i="1">
                              <a:latin typeface="Cambria Math" panose="02040503050406030204" pitchFamily="18" charset="0"/>
                            </a:rPr>
                          </m:ctrlPr>
                        </m:dPr>
                        <m:e>
                          <m:r>
                            <a:rPr lang="he-IL" sz="3200" i="1">
                              <a:latin typeface="Cambria Math" panose="02040503050406030204" pitchFamily="18" charset="0"/>
                            </a:rPr>
                            <m:t>𝑥</m:t>
                          </m:r>
                        </m:e>
                      </m:d>
                    </m:oMath>
                  </m:oMathPara>
                </a14:m>
                <a:endParaRPr lang="he-IL" sz="3200" dirty="0"/>
              </a:p>
            </p:txBody>
          </p:sp>
        </mc:Choice>
        <mc:Fallback xmlns="">
          <p:sp>
            <p:nvSpPr>
              <p:cNvPr id="7" name="TextBox 6">
                <a:extLst>
                  <a:ext uri="{FF2B5EF4-FFF2-40B4-BE49-F238E27FC236}">
                    <a16:creationId xmlns:a16="http://schemas.microsoft.com/office/drawing/2014/main" id="{15E5E7A7-5242-4840-82F1-B40181C017D4}"/>
                  </a:ext>
                </a:extLst>
              </p:cNvPr>
              <p:cNvSpPr txBox="1">
                <a:spLocks noRot="1" noChangeAspect="1" noMove="1" noResize="1" noEditPoints="1" noAdjustHandles="1" noChangeArrowheads="1" noChangeShapeType="1" noTextEdit="1"/>
              </p:cNvSpPr>
              <p:nvPr/>
            </p:nvSpPr>
            <p:spPr>
              <a:xfrm>
                <a:off x="1837747" y="4496170"/>
                <a:ext cx="1049903" cy="492443"/>
              </a:xfrm>
              <a:prstGeom prst="rect">
                <a:avLst/>
              </a:prstGeom>
              <a:blipFill>
                <a:blip r:embed="rId8"/>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EF9D69D4-6890-4433-A2A6-A5BDDB01917B}"/>
                  </a:ext>
                </a:extLst>
              </p:cNvPr>
              <p:cNvSpPr txBox="1"/>
              <p:nvPr/>
            </p:nvSpPr>
            <p:spPr>
              <a:xfrm>
                <a:off x="3221088" y="4496169"/>
                <a:ext cx="505715"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en-US" sz="3200" b="0" i="1" smtClean="0">
                              <a:latin typeface="Cambria Math" panose="02040503050406030204" pitchFamily="18" charset="0"/>
                            </a:rPr>
                            <m:t>𝑧</m:t>
                          </m:r>
                        </m:e>
                        <m:sub>
                          <m:r>
                            <a:rPr lang="he-IL" sz="3200" i="0">
                              <a:latin typeface="Cambria Math" panose="02040503050406030204" pitchFamily="18" charset="0"/>
                            </a:rPr>
                            <m:t>1</m:t>
                          </m:r>
                        </m:sub>
                      </m:sSub>
                    </m:oMath>
                  </m:oMathPara>
                </a14:m>
                <a:endParaRPr lang="he-IL" sz="3200" dirty="0"/>
              </a:p>
            </p:txBody>
          </p:sp>
        </mc:Choice>
        <mc:Fallback xmlns="">
          <p:sp>
            <p:nvSpPr>
              <p:cNvPr id="10" name="TextBox 9">
                <a:extLst>
                  <a:ext uri="{FF2B5EF4-FFF2-40B4-BE49-F238E27FC236}">
                    <a16:creationId xmlns:a16="http://schemas.microsoft.com/office/drawing/2014/main" id="{EF9D69D4-6890-4433-A2A6-A5BDDB01917B}"/>
                  </a:ext>
                </a:extLst>
              </p:cNvPr>
              <p:cNvSpPr txBox="1">
                <a:spLocks noRot="1" noChangeAspect="1" noMove="1" noResize="1" noEditPoints="1" noAdjustHandles="1" noChangeArrowheads="1" noChangeShapeType="1" noTextEdit="1"/>
              </p:cNvSpPr>
              <p:nvPr/>
            </p:nvSpPr>
            <p:spPr>
              <a:xfrm>
                <a:off x="3221088" y="4496169"/>
                <a:ext cx="505715" cy="492443"/>
              </a:xfrm>
              <a:prstGeom prst="rect">
                <a:avLst/>
              </a:prstGeom>
              <a:blipFill>
                <a:blip r:embed="rId9"/>
                <a:stretch>
                  <a:fillRect/>
                </a:stretch>
              </a:blipFill>
            </p:spPr>
            <p:txBody>
              <a:bodyPr/>
              <a:lstStyle/>
              <a:p>
                <a:r>
                  <a:rPr lang="he-IL">
                    <a:noFill/>
                  </a:rPr>
                  <a:t> </a:t>
                </a:r>
              </a:p>
            </p:txBody>
          </p:sp>
        </mc:Fallback>
      </mc:AlternateContent>
      <p:sp>
        <p:nvSpPr>
          <p:cNvPr id="17" name="Trapezoid 16">
            <a:extLst>
              <a:ext uri="{FF2B5EF4-FFF2-40B4-BE49-F238E27FC236}">
                <a16:creationId xmlns:a16="http://schemas.microsoft.com/office/drawing/2014/main" id="{738E23E2-D723-4840-99E9-7A234BAECCB7}"/>
              </a:ext>
            </a:extLst>
          </p:cNvPr>
          <p:cNvSpPr/>
          <p:nvPr/>
        </p:nvSpPr>
        <p:spPr>
          <a:xfrm rot="5400000">
            <a:off x="3789507" y="4156751"/>
            <a:ext cx="1795247" cy="1249960"/>
          </a:xfrm>
          <a:prstGeom prst="trapezoid">
            <a:avLst>
              <a:gd name="adj" fmla="val 52517"/>
            </a:avLst>
          </a:prstGeom>
          <a:solidFill>
            <a:srgbClr val="92D050"/>
          </a:solidFill>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CB4150CF-16EA-45CE-9E0E-E177B25DA3EC}"/>
                  </a:ext>
                </a:extLst>
              </p:cNvPr>
              <p:cNvSpPr txBox="1"/>
              <p:nvPr/>
            </p:nvSpPr>
            <p:spPr>
              <a:xfrm>
                <a:off x="5597689" y="4495837"/>
                <a:ext cx="515206"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en-US" sz="3200" b="0" i="1" smtClean="0">
                              <a:latin typeface="Cambria Math" panose="02040503050406030204" pitchFamily="18" charset="0"/>
                            </a:rPr>
                            <m:t>𝑧</m:t>
                          </m:r>
                        </m:e>
                        <m:sub>
                          <m:r>
                            <a:rPr lang="he-IL" sz="3200" b="0" i="0" smtClean="0">
                              <a:latin typeface="Cambria Math" panose="02040503050406030204" pitchFamily="18" charset="0"/>
                            </a:rPr>
                            <m:t>2</m:t>
                          </m:r>
                        </m:sub>
                      </m:sSub>
                    </m:oMath>
                  </m:oMathPara>
                </a14:m>
                <a:endParaRPr lang="he-IL" sz="3200" dirty="0"/>
              </a:p>
            </p:txBody>
          </p:sp>
        </mc:Choice>
        <mc:Fallback xmlns="">
          <p:sp>
            <p:nvSpPr>
              <p:cNvPr id="19" name="TextBox 18">
                <a:extLst>
                  <a:ext uri="{FF2B5EF4-FFF2-40B4-BE49-F238E27FC236}">
                    <a16:creationId xmlns:a16="http://schemas.microsoft.com/office/drawing/2014/main" id="{CB4150CF-16EA-45CE-9E0E-E177B25DA3EC}"/>
                  </a:ext>
                </a:extLst>
              </p:cNvPr>
              <p:cNvSpPr txBox="1">
                <a:spLocks noRot="1" noChangeAspect="1" noMove="1" noResize="1" noEditPoints="1" noAdjustHandles="1" noChangeArrowheads="1" noChangeShapeType="1" noTextEdit="1"/>
              </p:cNvSpPr>
              <p:nvPr/>
            </p:nvSpPr>
            <p:spPr>
              <a:xfrm>
                <a:off x="5597689" y="4495837"/>
                <a:ext cx="515206" cy="492443"/>
              </a:xfrm>
              <a:prstGeom prst="rect">
                <a:avLst/>
              </a:prstGeom>
              <a:blipFill>
                <a:blip r:embed="rId10"/>
                <a:stretch>
                  <a:fillRect/>
                </a:stretch>
              </a:blipFill>
            </p:spPr>
            <p:txBody>
              <a:bodyPr/>
              <a:lstStyle/>
              <a:p>
                <a:r>
                  <a:rPr lang="he-IL">
                    <a:noFill/>
                  </a:rPr>
                  <a:t> </a:t>
                </a:r>
              </a:p>
            </p:txBody>
          </p:sp>
        </mc:Fallback>
      </mc:AlternateContent>
      <p:cxnSp>
        <p:nvCxnSpPr>
          <p:cNvPr id="20" name="Straight Arrow Connector 19">
            <a:extLst>
              <a:ext uri="{FF2B5EF4-FFF2-40B4-BE49-F238E27FC236}">
                <a16:creationId xmlns:a16="http://schemas.microsoft.com/office/drawing/2014/main" id="{4F97C9B1-2CD3-451F-A3F3-91AF68163F96}"/>
              </a:ext>
            </a:extLst>
          </p:cNvPr>
          <p:cNvCxnSpPr>
            <a:cxnSpLocks/>
          </p:cNvCxnSpPr>
          <p:nvPr/>
        </p:nvCxnSpPr>
        <p:spPr>
          <a:xfrm>
            <a:off x="5328806" y="4742391"/>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21" name="Trapezoid 20">
            <a:extLst>
              <a:ext uri="{FF2B5EF4-FFF2-40B4-BE49-F238E27FC236}">
                <a16:creationId xmlns:a16="http://schemas.microsoft.com/office/drawing/2014/main" id="{881D5168-04ED-47D9-A898-A3191C929711}"/>
              </a:ext>
            </a:extLst>
          </p:cNvPr>
          <p:cNvSpPr/>
          <p:nvPr/>
        </p:nvSpPr>
        <p:spPr>
          <a:xfrm rot="16200000">
            <a:off x="6125017" y="4151585"/>
            <a:ext cx="1795249" cy="1249960"/>
          </a:xfrm>
          <a:prstGeom prst="trapezoid">
            <a:avLst>
              <a:gd name="adj" fmla="val 52517"/>
            </a:avLst>
          </a:prstGeom>
          <a:solidFill>
            <a:srgbClr val="00B0F0"/>
          </a:solidFill>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17B4D0C1-6131-4312-A1C0-86E2D1973B5D}"/>
                  </a:ext>
                </a:extLst>
              </p:cNvPr>
              <p:cNvSpPr txBox="1"/>
              <p:nvPr/>
            </p:nvSpPr>
            <p:spPr>
              <a:xfrm>
                <a:off x="6447932" y="4495836"/>
                <a:ext cx="1124282" cy="430887"/>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2800" i="1" smtClean="0">
                              <a:latin typeface="Cambria Math" panose="02040503050406030204" pitchFamily="18" charset="0"/>
                            </a:rPr>
                          </m:ctrlPr>
                        </m:sSubPr>
                        <m:e>
                          <m:r>
                            <a:rPr lang="he-IL" sz="2800" i="1">
                              <a:latin typeface="Cambria Math" panose="02040503050406030204" pitchFamily="18" charset="0"/>
                            </a:rPr>
                            <m:t>𝑔</m:t>
                          </m:r>
                        </m:e>
                        <m:sub>
                          <m:r>
                            <a:rPr lang="he-IL" sz="2800" b="0" i="0" smtClean="0">
                              <a:latin typeface="Cambria Math" panose="02040503050406030204" pitchFamily="18" charset="0"/>
                            </a:rPr>
                            <m:t>2</m:t>
                          </m:r>
                        </m:sub>
                      </m:sSub>
                      <m:d>
                        <m:dPr>
                          <m:ctrlPr>
                            <a:rPr lang="he-IL" sz="2800" i="1">
                              <a:latin typeface="Cambria Math" panose="02040503050406030204" pitchFamily="18" charset="0"/>
                            </a:rPr>
                          </m:ctrlPr>
                        </m:dPr>
                        <m:e>
                          <m:sSub>
                            <m:sSubPr>
                              <m:ctrlPr>
                                <a:rPr lang="he-IL" sz="2800" i="1">
                                  <a:latin typeface="Cambria Math" panose="02040503050406030204" pitchFamily="18" charset="0"/>
                                </a:rPr>
                              </m:ctrlPr>
                            </m:sSubPr>
                            <m:e>
                              <m:r>
                                <a:rPr lang="en-US" sz="2800" b="0" i="1" smtClean="0">
                                  <a:latin typeface="Cambria Math" panose="02040503050406030204" pitchFamily="18" charset="0"/>
                                </a:rPr>
                                <m:t>𝑧</m:t>
                              </m:r>
                            </m:e>
                            <m:sub>
                              <m:r>
                                <a:rPr lang="he-IL" sz="2800" b="0" i="0" smtClean="0">
                                  <a:latin typeface="Cambria Math" panose="02040503050406030204" pitchFamily="18" charset="0"/>
                                </a:rPr>
                                <m:t>2</m:t>
                              </m:r>
                            </m:sub>
                          </m:sSub>
                        </m:e>
                      </m:d>
                    </m:oMath>
                  </m:oMathPara>
                </a14:m>
                <a:endParaRPr lang="he-IL" sz="2800" dirty="0"/>
              </a:p>
            </p:txBody>
          </p:sp>
        </mc:Choice>
        <mc:Fallback xmlns="">
          <p:sp>
            <p:nvSpPr>
              <p:cNvPr id="22" name="TextBox 21">
                <a:extLst>
                  <a:ext uri="{FF2B5EF4-FFF2-40B4-BE49-F238E27FC236}">
                    <a16:creationId xmlns:a16="http://schemas.microsoft.com/office/drawing/2014/main" id="{17B4D0C1-6131-4312-A1C0-86E2D1973B5D}"/>
                  </a:ext>
                </a:extLst>
              </p:cNvPr>
              <p:cNvSpPr txBox="1">
                <a:spLocks noRot="1" noChangeAspect="1" noMove="1" noResize="1" noEditPoints="1" noAdjustHandles="1" noChangeArrowheads="1" noChangeShapeType="1" noTextEdit="1"/>
              </p:cNvSpPr>
              <p:nvPr/>
            </p:nvSpPr>
            <p:spPr>
              <a:xfrm>
                <a:off x="6447932" y="4495836"/>
                <a:ext cx="1124282" cy="430887"/>
              </a:xfrm>
              <a:prstGeom prst="rect">
                <a:avLst/>
              </a:prstGeom>
              <a:blipFill>
                <a:blip r:embed="rId11"/>
                <a:stretch>
                  <a:fillRect/>
                </a:stretch>
              </a:blipFill>
            </p:spPr>
            <p:txBody>
              <a:bodyPr/>
              <a:lstStyle/>
              <a:p>
                <a:r>
                  <a:rPr lang="he-IL">
                    <a:noFill/>
                  </a:rPr>
                  <a:t> </a:t>
                </a:r>
              </a:p>
            </p:txBody>
          </p:sp>
        </mc:Fallback>
      </mc:AlternateContent>
      <p:cxnSp>
        <p:nvCxnSpPr>
          <p:cNvPr id="23" name="Straight Arrow Connector 22">
            <a:extLst>
              <a:ext uri="{FF2B5EF4-FFF2-40B4-BE49-F238E27FC236}">
                <a16:creationId xmlns:a16="http://schemas.microsoft.com/office/drawing/2014/main" id="{C2760E22-E1F3-4184-8D8E-9AC5FE4C52E9}"/>
              </a:ext>
            </a:extLst>
          </p:cNvPr>
          <p:cNvCxnSpPr>
            <a:cxnSpLocks/>
          </p:cNvCxnSpPr>
          <p:nvPr/>
        </p:nvCxnSpPr>
        <p:spPr>
          <a:xfrm>
            <a:off x="6096000" y="4728425"/>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6F9ECDA-1DB8-48C4-9464-5A5AA0F7D7D3}"/>
              </a:ext>
            </a:extLst>
          </p:cNvPr>
          <p:cNvCxnSpPr>
            <a:cxnSpLocks/>
          </p:cNvCxnSpPr>
          <p:nvPr/>
        </p:nvCxnSpPr>
        <p:spPr>
          <a:xfrm>
            <a:off x="7719979" y="4728425"/>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ED5AEF6D-E798-4B3F-A2A5-12C33BE513A6}"/>
                  </a:ext>
                </a:extLst>
              </p:cNvPr>
              <p:cNvSpPr txBox="1"/>
              <p:nvPr/>
            </p:nvSpPr>
            <p:spPr>
              <a:xfrm>
                <a:off x="7970732" y="4415829"/>
                <a:ext cx="505715"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acc>
                            <m:accPr>
                              <m:chr m:val="̂"/>
                              <m:ctrlPr>
                                <a:rPr lang="he-IL" sz="3200" i="1" smtClean="0">
                                  <a:latin typeface="Cambria Math" panose="02040503050406030204" pitchFamily="18" charset="0"/>
                                </a:rPr>
                              </m:ctrlPr>
                            </m:accPr>
                            <m:e>
                              <m:r>
                                <a:rPr lang="he-IL" sz="3200" i="1">
                                  <a:latin typeface="Cambria Math" panose="02040503050406030204" pitchFamily="18" charset="0"/>
                                </a:rPr>
                                <m:t>𝑧</m:t>
                              </m:r>
                            </m:e>
                          </m:acc>
                        </m:e>
                        <m:sub>
                          <m:r>
                            <a:rPr lang="he-IL" sz="3200" i="0">
                              <a:latin typeface="Cambria Math" panose="02040503050406030204" pitchFamily="18" charset="0"/>
                            </a:rPr>
                            <m:t>1</m:t>
                          </m:r>
                        </m:sub>
                      </m:sSub>
                    </m:oMath>
                  </m:oMathPara>
                </a14:m>
                <a:endParaRPr lang="he-IL" sz="3200" dirty="0"/>
              </a:p>
            </p:txBody>
          </p:sp>
        </mc:Choice>
        <mc:Fallback xmlns="">
          <p:sp>
            <p:nvSpPr>
              <p:cNvPr id="3" name="TextBox 2">
                <a:extLst>
                  <a:ext uri="{FF2B5EF4-FFF2-40B4-BE49-F238E27FC236}">
                    <a16:creationId xmlns:a16="http://schemas.microsoft.com/office/drawing/2014/main" id="{ED5AEF6D-E798-4B3F-A2A5-12C33BE513A6}"/>
                  </a:ext>
                </a:extLst>
              </p:cNvPr>
              <p:cNvSpPr txBox="1">
                <a:spLocks noRot="1" noChangeAspect="1" noMove="1" noResize="1" noEditPoints="1" noAdjustHandles="1" noChangeArrowheads="1" noChangeShapeType="1" noTextEdit="1"/>
              </p:cNvSpPr>
              <p:nvPr/>
            </p:nvSpPr>
            <p:spPr>
              <a:xfrm>
                <a:off x="7970732" y="4415829"/>
                <a:ext cx="505715" cy="492443"/>
              </a:xfrm>
              <a:prstGeom prst="rect">
                <a:avLst/>
              </a:prstGeom>
              <a:blipFill>
                <a:blip r:embed="rId12"/>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86CEA446-ECF5-4CAC-958D-D7E448E7667A}"/>
                  </a:ext>
                </a:extLst>
              </p:cNvPr>
              <p:cNvSpPr txBox="1"/>
              <p:nvPr/>
            </p:nvSpPr>
            <p:spPr>
              <a:xfrm>
                <a:off x="4085685" y="4465057"/>
                <a:ext cx="1198405"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𝑓</m:t>
                          </m:r>
                        </m:e>
                        <m:sub>
                          <m:r>
                            <a:rPr lang="he-IL" sz="3200" i="0">
                              <a:latin typeface="Cambria Math" panose="02040503050406030204" pitchFamily="18" charset="0"/>
                            </a:rPr>
                            <m:t>2</m:t>
                          </m:r>
                        </m:sub>
                      </m:sSub>
                      <m:d>
                        <m:dPr>
                          <m:ctrlPr>
                            <a:rPr lang="he-IL" sz="3200" i="1">
                              <a:latin typeface="Cambria Math" panose="02040503050406030204" pitchFamily="18" charset="0"/>
                            </a:rPr>
                          </m:ctrlPr>
                        </m:dPr>
                        <m:e>
                          <m:sSub>
                            <m:sSubPr>
                              <m:ctrlPr>
                                <a:rPr lang="he-IL" sz="3200" i="1">
                                  <a:latin typeface="Cambria Math" panose="02040503050406030204" pitchFamily="18" charset="0"/>
                                </a:rPr>
                              </m:ctrlPr>
                            </m:sSubPr>
                            <m:e>
                              <m:r>
                                <a:rPr lang="en-US" sz="3200" b="0" i="1" smtClean="0">
                                  <a:latin typeface="Cambria Math" panose="02040503050406030204" pitchFamily="18" charset="0"/>
                                </a:rPr>
                                <m:t>𝑧</m:t>
                              </m:r>
                            </m:e>
                            <m:sub>
                              <m:r>
                                <a:rPr lang="he-IL" sz="3200" i="0">
                                  <a:latin typeface="Cambria Math" panose="02040503050406030204" pitchFamily="18" charset="0"/>
                                </a:rPr>
                                <m:t>1</m:t>
                              </m:r>
                            </m:sub>
                          </m:sSub>
                        </m:e>
                      </m:d>
                    </m:oMath>
                  </m:oMathPara>
                </a14:m>
                <a:endParaRPr lang="he-IL" sz="3200" dirty="0"/>
              </a:p>
            </p:txBody>
          </p:sp>
        </mc:Choice>
        <mc:Fallback xmlns="">
          <p:sp>
            <p:nvSpPr>
              <p:cNvPr id="4" name="TextBox 3">
                <a:extLst>
                  <a:ext uri="{FF2B5EF4-FFF2-40B4-BE49-F238E27FC236}">
                    <a16:creationId xmlns:a16="http://schemas.microsoft.com/office/drawing/2014/main" id="{86CEA446-ECF5-4CAC-958D-D7E448E7667A}"/>
                  </a:ext>
                </a:extLst>
              </p:cNvPr>
              <p:cNvSpPr txBox="1">
                <a:spLocks noRot="1" noChangeAspect="1" noMove="1" noResize="1" noEditPoints="1" noAdjustHandles="1" noChangeArrowheads="1" noChangeShapeType="1" noTextEdit="1"/>
              </p:cNvSpPr>
              <p:nvPr/>
            </p:nvSpPr>
            <p:spPr>
              <a:xfrm>
                <a:off x="4085685" y="4465057"/>
                <a:ext cx="1198405" cy="492443"/>
              </a:xfrm>
              <a:prstGeom prst="rect">
                <a:avLst/>
              </a:prstGeom>
              <a:blipFill>
                <a:blip r:embed="rId13"/>
                <a:stretch>
                  <a:fillRect/>
                </a:stretch>
              </a:blipFill>
            </p:spPr>
            <p:txBody>
              <a:bodyPr/>
              <a:lstStyle/>
              <a:p>
                <a:r>
                  <a:rPr lang="he-IL">
                    <a:noFill/>
                  </a:rPr>
                  <a:t> </a:t>
                </a:r>
              </a:p>
            </p:txBody>
          </p:sp>
        </mc:Fallback>
      </mc:AlternateContent>
      <p:sp>
        <p:nvSpPr>
          <p:cNvPr id="25" name="Title 1">
            <a:extLst>
              <a:ext uri="{FF2B5EF4-FFF2-40B4-BE49-F238E27FC236}">
                <a16:creationId xmlns:a16="http://schemas.microsoft.com/office/drawing/2014/main" id="{CBC6AF68-B156-7847-845D-884CA104B362}"/>
              </a:ext>
            </a:extLst>
          </p:cNvPr>
          <p:cNvSpPr txBox="1">
            <a:spLocks/>
          </p:cNvSpPr>
          <p:nvPr/>
        </p:nvSpPr>
        <p:spPr>
          <a:xfrm>
            <a:off x="838200" y="365126"/>
            <a:ext cx="10515600" cy="9070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Stacked AE: process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75462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anim calcmode="lin" valueType="num">
                                      <p:cBhvr>
                                        <p:cTn id="13" dur="1000" fill="hold"/>
                                        <p:tgtEl>
                                          <p:spTgt spid="19"/>
                                        </p:tgtEl>
                                        <p:attrNameLst>
                                          <p:attrName>ppt_x</p:attrName>
                                        </p:attrNameLst>
                                      </p:cBhvr>
                                      <p:tavLst>
                                        <p:tav tm="0">
                                          <p:val>
                                            <p:strVal val="#ppt_x"/>
                                          </p:val>
                                        </p:tav>
                                        <p:tav tm="100000">
                                          <p:val>
                                            <p:strVal val="#ppt_x"/>
                                          </p:val>
                                        </p:tav>
                                      </p:tavLst>
                                    </p:anim>
                                    <p:anim calcmode="lin" valueType="num">
                                      <p:cBhvr>
                                        <p:cTn id="14" dur="1000" fill="hold"/>
                                        <p:tgtEl>
                                          <p:spTgt spid="1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1000"/>
                                        <p:tgtEl>
                                          <p:spTgt spid="20"/>
                                        </p:tgtEl>
                                      </p:cBhvr>
                                    </p:animEffect>
                                    <p:anim calcmode="lin" valueType="num">
                                      <p:cBhvr>
                                        <p:cTn id="18" dur="1000" fill="hold"/>
                                        <p:tgtEl>
                                          <p:spTgt spid="20"/>
                                        </p:tgtEl>
                                        <p:attrNameLst>
                                          <p:attrName>ppt_x</p:attrName>
                                        </p:attrNameLst>
                                      </p:cBhvr>
                                      <p:tavLst>
                                        <p:tav tm="0">
                                          <p:val>
                                            <p:strVal val="#ppt_x"/>
                                          </p:val>
                                        </p:tav>
                                        <p:tav tm="100000">
                                          <p:val>
                                            <p:strVal val="#ppt_x"/>
                                          </p:val>
                                        </p:tav>
                                      </p:tavLst>
                                    </p:anim>
                                    <p:anim calcmode="lin" valueType="num">
                                      <p:cBhvr>
                                        <p:cTn id="19" dur="1000" fill="hold"/>
                                        <p:tgtEl>
                                          <p:spTgt spid="2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1000"/>
                                        <p:tgtEl>
                                          <p:spTgt spid="21"/>
                                        </p:tgtEl>
                                      </p:cBhvr>
                                    </p:animEffect>
                                    <p:anim calcmode="lin" valueType="num">
                                      <p:cBhvr>
                                        <p:cTn id="23" dur="1000" fill="hold"/>
                                        <p:tgtEl>
                                          <p:spTgt spid="21"/>
                                        </p:tgtEl>
                                        <p:attrNameLst>
                                          <p:attrName>ppt_x</p:attrName>
                                        </p:attrNameLst>
                                      </p:cBhvr>
                                      <p:tavLst>
                                        <p:tav tm="0">
                                          <p:val>
                                            <p:strVal val="#ppt_x"/>
                                          </p:val>
                                        </p:tav>
                                        <p:tav tm="100000">
                                          <p:val>
                                            <p:strVal val="#ppt_x"/>
                                          </p:val>
                                        </p:tav>
                                      </p:tavLst>
                                    </p:anim>
                                    <p:anim calcmode="lin" valueType="num">
                                      <p:cBhvr>
                                        <p:cTn id="24" dur="1000" fill="hold"/>
                                        <p:tgtEl>
                                          <p:spTgt spid="21"/>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1000"/>
                                        <p:tgtEl>
                                          <p:spTgt spid="22"/>
                                        </p:tgtEl>
                                      </p:cBhvr>
                                    </p:animEffect>
                                    <p:anim calcmode="lin" valueType="num">
                                      <p:cBhvr>
                                        <p:cTn id="28" dur="1000" fill="hold"/>
                                        <p:tgtEl>
                                          <p:spTgt spid="22"/>
                                        </p:tgtEl>
                                        <p:attrNameLst>
                                          <p:attrName>ppt_x</p:attrName>
                                        </p:attrNameLst>
                                      </p:cBhvr>
                                      <p:tavLst>
                                        <p:tav tm="0">
                                          <p:val>
                                            <p:strVal val="#ppt_x"/>
                                          </p:val>
                                        </p:tav>
                                        <p:tav tm="100000">
                                          <p:val>
                                            <p:strVal val="#ppt_x"/>
                                          </p:val>
                                        </p:tav>
                                      </p:tavLst>
                                    </p:anim>
                                    <p:anim calcmode="lin" valueType="num">
                                      <p:cBhvr>
                                        <p:cTn id="29" dur="1000" fill="hold"/>
                                        <p:tgtEl>
                                          <p:spTgt spid="2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1000"/>
                                        <p:tgtEl>
                                          <p:spTgt spid="23"/>
                                        </p:tgtEl>
                                      </p:cBhvr>
                                    </p:animEffect>
                                    <p:anim calcmode="lin" valueType="num">
                                      <p:cBhvr>
                                        <p:cTn id="33" dur="1000" fill="hold"/>
                                        <p:tgtEl>
                                          <p:spTgt spid="23"/>
                                        </p:tgtEl>
                                        <p:attrNameLst>
                                          <p:attrName>ppt_x</p:attrName>
                                        </p:attrNameLst>
                                      </p:cBhvr>
                                      <p:tavLst>
                                        <p:tav tm="0">
                                          <p:val>
                                            <p:strVal val="#ppt_x"/>
                                          </p:val>
                                        </p:tav>
                                        <p:tav tm="100000">
                                          <p:val>
                                            <p:strVal val="#ppt_x"/>
                                          </p:val>
                                        </p:tav>
                                      </p:tavLst>
                                    </p:anim>
                                    <p:anim calcmode="lin" valueType="num">
                                      <p:cBhvr>
                                        <p:cTn id="34" dur="1000" fill="hold"/>
                                        <p:tgtEl>
                                          <p:spTgt spid="23"/>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1000"/>
                                        <p:tgtEl>
                                          <p:spTgt spid="24"/>
                                        </p:tgtEl>
                                      </p:cBhvr>
                                    </p:animEffect>
                                    <p:anim calcmode="lin" valueType="num">
                                      <p:cBhvr>
                                        <p:cTn id="38" dur="1000" fill="hold"/>
                                        <p:tgtEl>
                                          <p:spTgt spid="24"/>
                                        </p:tgtEl>
                                        <p:attrNameLst>
                                          <p:attrName>ppt_x</p:attrName>
                                        </p:attrNameLst>
                                      </p:cBhvr>
                                      <p:tavLst>
                                        <p:tav tm="0">
                                          <p:val>
                                            <p:strVal val="#ppt_x"/>
                                          </p:val>
                                        </p:tav>
                                        <p:tav tm="100000">
                                          <p:val>
                                            <p:strVal val="#ppt_x"/>
                                          </p:val>
                                        </p:tav>
                                      </p:tavLst>
                                    </p:anim>
                                    <p:anim calcmode="lin" valueType="num">
                                      <p:cBhvr>
                                        <p:cTn id="39" dur="1000" fill="hold"/>
                                        <p:tgtEl>
                                          <p:spTgt spid="24"/>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anim calcmode="lin" valueType="num">
                                      <p:cBhvr>
                                        <p:cTn id="43" dur="1000" fill="hold"/>
                                        <p:tgtEl>
                                          <p:spTgt spid="3"/>
                                        </p:tgtEl>
                                        <p:attrNameLst>
                                          <p:attrName>ppt_x</p:attrName>
                                        </p:attrNameLst>
                                      </p:cBhvr>
                                      <p:tavLst>
                                        <p:tav tm="0">
                                          <p:val>
                                            <p:strVal val="#ppt_x"/>
                                          </p:val>
                                        </p:tav>
                                        <p:tav tm="100000">
                                          <p:val>
                                            <p:strVal val="#ppt_x"/>
                                          </p:val>
                                        </p:tav>
                                      </p:tavLst>
                                    </p:anim>
                                    <p:anim calcmode="lin" valueType="num">
                                      <p:cBhvr>
                                        <p:cTn id="44" dur="1000" fill="hold"/>
                                        <p:tgtEl>
                                          <p:spTgt spid="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fade">
                                      <p:cBhvr>
                                        <p:cTn id="47" dur="1000"/>
                                        <p:tgtEl>
                                          <p:spTgt spid="4"/>
                                        </p:tgtEl>
                                      </p:cBhvr>
                                    </p:animEffect>
                                    <p:anim calcmode="lin" valueType="num">
                                      <p:cBhvr>
                                        <p:cTn id="48" dur="1000" fill="hold"/>
                                        <p:tgtEl>
                                          <p:spTgt spid="4"/>
                                        </p:tgtEl>
                                        <p:attrNameLst>
                                          <p:attrName>ppt_x</p:attrName>
                                        </p:attrNameLst>
                                      </p:cBhvr>
                                      <p:tavLst>
                                        <p:tav tm="0">
                                          <p:val>
                                            <p:strVal val="#ppt_x"/>
                                          </p:val>
                                        </p:tav>
                                        <p:tav tm="100000">
                                          <p:val>
                                            <p:strVal val="#ppt_x"/>
                                          </p:val>
                                        </p:tav>
                                      </p:tavLst>
                                    </p:anim>
                                    <p:anim calcmode="lin" valueType="num">
                                      <p:cBhvr>
                                        <p:cTn id="4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p:bldP spid="21" grpId="0" animBg="1"/>
      <p:bldP spid="22" grpId="0"/>
      <p:bldP spid="3" grpId="0"/>
      <p:bldP spid="4"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CF0BC13-35E0-4B15-B4AA-1E488EF8D388}"/>
              </a:ext>
            </a:extLst>
          </p:cNvPr>
          <p:cNvSpPr txBox="1"/>
          <p:nvPr/>
        </p:nvSpPr>
        <p:spPr>
          <a:xfrm>
            <a:off x="1024128" y="2147582"/>
            <a:ext cx="7255806" cy="584775"/>
          </a:xfrm>
          <a:prstGeom prst="rect">
            <a:avLst/>
          </a:prstGeom>
          <a:noFill/>
        </p:spPr>
        <p:txBody>
          <a:bodyPr wrap="square" rtlCol="1">
            <a:spAutoFit/>
          </a:bodyPr>
          <a:lstStyle/>
          <a:p>
            <a:r>
              <a:rPr lang="en-US" sz="3200" dirty="0"/>
              <a:t>Add any classifier</a:t>
            </a:r>
          </a:p>
        </p:txBody>
      </p:sp>
      <p:grpSp>
        <p:nvGrpSpPr>
          <p:cNvPr id="27" name="Group 26">
            <a:extLst>
              <a:ext uri="{FF2B5EF4-FFF2-40B4-BE49-F238E27FC236}">
                <a16:creationId xmlns:a16="http://schemas.microsoft.com/office/drawing/2014/main" id="{77586E62-6D05-45E8-9A02-8CF1EFBFF512}"/>
              </a:ext>
            </a:extLst>
          </p:cNvPr>
          <p:cNvGrpSpPr/>
          <p:nvPr/>
        </p:nvGrpSpPr>
        <p:grpSpPr>
          <a:xfrm>
            <a:off x="731891" y="3377198"/>
            <a:ext cx="3214388" cy="2785145"/>
            <a:chOff x="7039727" y="1390247"/>
            <a:chExt cx="3214388" cy="2785145"/>
          </a:xfrm>
        </p:grpSpPr>
        <p:sp>
          <p:nvSpPr>
            <p:cNvPr id="28" name="Trapezoid 27">
              <a:extLst>
                <a:ext uri="{FF2B5EF4-FFF2-40B4-BE49-F238E27FC236}">
                  <a16:creationId xmlns:a16="http://schemas.microsoft.com/office/drawing/2014/main" id="{8FA2877E-B314-494E-8E70-274BFA3D2A21}"/>
                </a:ext>
              </a:extLst>
            </p:cNvPr>
            <p:cNvSpPr/>
            <p:nvPr/>
          </p:nvSpPr>
          <p:spPr>
            <a:xfrm rot="5400000">
              <a:off x="7266883" y="2157840"/>
              <a:ext cx="2785145" cy="1249960"/>
            </a:xfrm>
            <a:prstGeom prst="trapezoid">
              <a:avLst>
                <a:gd name="adj" fmla="val 63255"/>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32" name="Rectangle 31">
                  <a:extLst>
                    <a:ext uri="{FF2B5EF4-FFF2-40B4-BE49-F238E27FC236}">
                      <a16:creationId xmlns:a16="http://schemas.microsoft.com/office/drawing/2014/main" id="{E2CD1650-2F81-493C-83CF-AD13E6597974}"/>
                    </a:ext>
                  </a:extLst>
                </p:cNvPr>
                <p:cNvSpPr/>
                <p:nvPr/>
              </p:nvSpPr>
              <p:spPr>
                <a:xfrm>
                  <a:off x="7039727" y="2428878"/>
                  <a:ext cx="644215" cy="707886"/>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he-IL" sz="4000" i="1" dirty="0">
                            <a:latin typeface="Cambria Math" panose="02040503050406030204" pitchFamily="18" charset="0"/>
                          </a:rPr>
                          <m:t>𝑥</m:t>
                        </m:r>
                      </m:oMath>
                    </m:oMathPara>
                  </a14:m>
                  <a:endParaRPr lang="he-IL" sz="4000" dirty="0"/>
                </a:p>
              </p:txBody>
            </p:sp>
          </mc:Choice>
          <mc:Fallback xmlns="">
            <p:sp>
              <p:nvSpPr>
                <p:cNvPr id="9" name="Rectangle 8">
                  <a:extLst>
                    <a:ext uri="{FF2B5EF4-FFF2-40B4-BE49-F238E27FC236}">
                      <a16:creationId xmlns:a16="http://schemas.microsoft.com/office/drawing/2014/main" id="{A845A013-80FF-4716-B900-74337A0289CF}"/>
                    </a:ext>
                  </a:extLst>
                </p:cNvPr>
                <p:cNvSpPr>
                  <a:spLocks noRot="1" noChangeAspect="1" noMove="1" noResize="1" noEditPoints="1" noAdjustHandles="1" noChangeArrowheads="1" noChangeShapeType="1" noTextEdit="1"/>
                </p:cNvSpPr>
                <p:nvPr/>
              </p:nvSpPr>
              <p:spPr>
                <a:xfrm>
                  <a:off x="7039727" y="2428878"/>
                  <a:ext cx="644215" cy="707886"/>
                </a:xfrm>
                <a:prstGeom prst="rect">
                  <a:avLst/>
                </a:prstGeom>
                <a:blipFill>
                  <a:blip r:embed="rId7"/>
                  <a:stretch>
                    <a:fillRect/>
                  </a:stretch>
                </a:blipFill>
              </p:spPr>
              <p:txBody>
                <a:bodyPr/>
                <a:lstStyle/>
                <a:p>
                  <a:r>
                    <a:rPr lang="he-IL">
                      <a:noFill/>
                    </a:rPr>
                    <a:t> </a:t>
                  </a:r>
                </a:p>
              </p:txBody>
            </p:sp>
          </mc:Fallback>
        </mc:AlternateContent>
        <p:cxnSp>
          <p:nvCxnSpPr>
            <p:cNvPr id="34" name="Straight Arrow Connector 33">
              <a:extLst>
                <a:ext uri="{FF2B5EF4-FFF2-40B4-BE49-F238E27FC236}">
                  <a16:creationId xmlns:a16="http://schemas.microsoft.com/office/drawing/2014/main" id="{0F148CE4-85A6-4B63-BEC6-2F6356385CB6}"/>
                </a:ext>
              </a:extLst>
            </p:cNvPr>
            <p:cNvCxnSpPr>
              <a:cxnSpLocks/>
              <a:stCxn id="32" idx="3"/>
              <a:endCxn id="28" idx="2"/>
            </p:cNvCxnSpPr>
            <p:nvPr/>
          </p:nvCxnSpPr>
          <p:spPr>
            <a:xfrm>
              <a:off x="7683942" y="2782821"/>
              <a:ext cx="35053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13E84B0-9E53-4447-9621-B213D5E0C5FC}"/>
                </a:ext>
              </a:extLst>
            </p:cNvPr>
            <p:cNvCxnSpPr>
              <a:cxnSpLocks/>
              <a:stCxn id="28" idx="0"/>
            </p:cNvCxnSpPr>
            <p:nvPr/>
          </p:nvCxnSpPr>
          <p:spPr>
            <a:xfrm>
              <a:off x="9284436" y="2782821"/>
              <a:ext cx="298602" cy="6795"/>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D5C08D4-40EF-4299-8F1B-3ACBF5ADF4FE}"/>
                </a:ext>
              </a:extLst>
            </p:cNvPr>
            <p:cNvCxnSpPr>
              <a:cxnSpLocks/>
            </p:cNvCxnSpPr>
            <p:nvPr/>
          </p:nvCxnSpPr>
          <p:spPr>
            <a:xfrm>
              <a:off x="9955511" y="2789615"/>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5E5E7A7-5242-4840-82F1-B40181C017D4}"/>
                  </a:ext>
                </a:extLst>
              </p:cNvPr>
              <p:cNvSpPr txBox="1"/>
              <p:nvPr/>
            </p:nvSpPr>
            <p:spPr>
              <a:xfrm>
                <a:off x="1837747" y="4496170"/>
                <a:ext cx="1049903"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𝑓</m:t>
                          </m:r>
                        </m:e>
                        <m:sub>
                          <m:r>
                            <a:rPr lang="he-IL" sz="3200" i="0">
                              <a:latin typeface="Cambria Math" panose="02040503050406030204" pitchFamily="18" charset="0"/>
                            </a:rPr>
                            <m:t>1</m:t>
                          </m:r>
                        </m:sub>
                      </m:sSub>
                      <m:d>
                        <m:dPr>
                          <m:ctrlPr>
                            <a:rPr lang="he-IL" sz="3200" i="1">
                              <a:latin typeface="Cambria Math" panose="02040503050406030204" pitchFamily="18" charset="0"/>
                            </a:rPr>
                          </m:ctrlPr>
                        </m:dPr>
                        <m:e>
                          <m:r>
                            <a:rPr lang="he-IL" sz="3200" i="1">
                              <a:latin typeface="Cambria Math" panose="02040503050406030204" pitchFamily="18" charset="0"/>
                            </a:rPr>
                            <m:t>𝑥</m:t>
                          </m:r>
                        </m:e>
                      </m:d>
                    </m:oMath>
                  </m:oMathPara>
                </a14:m>
                <a:endParaRPr lang="he-IL" sz="3200" dirty="0"/>
              </a:p>
            </p:txBody>
          </p:sp>
        </mc:Choice>
        <mc:Fallback xmlns="">
          <p:sp>
            <p:nvSpPr>
              <p:cNvPr id="7" name="TextBox 6">
                <a:extLst>
                  <a:ext uri="{FF2B5EF4-FFF2-40B4-BE49-F238E27FC236}">
                    <a16:creationId xmlns:a16="http://schemas.microsoft.com/office/drawing/2014/main" id="{15E5E7A7-5242-4840-82F1-B40181C017D4}"/>
                  </a:ext>
                </a:extLst>
              </p:cNvPr>
              <p:cNvSpPr txBox="1">
                <a:spLocks noRot="1" noChangeAspect="1" noMove="1" noResize="1" noEditPoints="1" noAdjustHandles="1" noChangeArrowheads="1" noChangeShapeType="1" noTextEdit="1"/>
              </p:cNvSpPr>
              <p:nvPr/>
            </p:nvSpPr>
            <p:spPr>
              <a:xfrm>
                <a:off x="1837747" y="4496170"/>
                <a:ext cx="1049903" cy="492443"/>
              </a:xfrm>
              <a:prstGeom prst="rect">
                <a:avLst/>
              </a:prstGeom>
              <a:blipFill>
                <a:blip r:embed="rId8"/>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EF9D69D4-6890-4433-A2A6-A5BDDB01917B}"/>
                  </a:ext>
                </a:extLst>
              </p:cNvPr>
              <p:cNvSpPr txBox="1"/>
              <p:nvPr/>
            </p:nvSpPr>
            <p:spPr>
              <a:xfrm>
                <a:off x="3221088" y="4496169"/>
                <a:ext cx="505715"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en-US" sz="3200" b="0" i="1" smtClean="0">
                              <a:latin typeface="Cambria Math" panose="02040503050406030204" pitchFamily="18" charset="0"/>
                            </a:rPr>
                            <m:t>𝑧</m:t>
                          </m:r>
                        </m:e>
                        <m:sub>
                          <m:r>
                            <a:rPr lang="he-IL" sz="3200" i="0">
                              <a:latin typeface="Cambria Math" panose="02040503050406030204" pitchFamily="18" charset="0"/>
                            </a:rPr>
                            <m:t>1</m:t>
                          </m:r>
                        </m:sub>
                      </m:sSub>
                    </m:oMath>
                  </m:oMathPara>
                </a14:m>
                <a:endParaRPr lang="he-IL" sz="3200" dirty="0"/>
              </a:p>
            </p:txBody>
          </p:sp>
        </mc:Choice>
        <mc:Fallback xmlns="">
          <p:sp>
            <p:nvSpPr>
              <p:cNvPr id="10" name="TextBox 9">
                <a:extLst>
                  <a:ext uri="{FF2B5EF4-FFF2-40B4-BE49-F238E27FC236}">
                    <a16:creationId xmlns:a16="http://schemas.microsoft.com/office/drawing/2014/main" id="{EF9D69D4-6890-4433-A2A6-A5BDDB01917B}"/>
                  </a:ext>
                </a:extLst>
              </p:cNvPr>
              <p:cNvSpPr txBox="1">
                <a:spLocks noRot="1" noChangeAspect="1" noMove="1" noResize="1" noEditPoints="1" noAdjustHandles="1" noChangeArrowheads="1" noChangeShapeType="1" noTextEdit="1"/>
              </p:cNvSpPr>
              <p:nvPr/>
            </p:nvSpPr>
            <p:spPr>
              <a:xfrm>
                <a:off x="3221088" y="4496169"/>
                <a:ext cx="505715" cy="492443"/>
              </a:xfrm>
              <a:prstGeom prst="rect">
                <a:avLst/>
              </a:prstGeom>
              <a:blipFill>
                <a:blip r:embed="rId9"/>
                <a:stretch>
                  <a:fillRect/>
                </a:stretch>
              </a:blipFill>
            </p:spPr>
            <p:txBody>
              <a:bodyPr/>
              <a:lstStyle/>
              <a:p>
                <a:r>
                  <a:rPr lang="he-IL">
                    <a:noFill/>
                  </a:rPr>
                  <a:t> </a:t>
                </a:r>
              </a:p>
            </p:txBody>
          </p:sp>
        </mc:Fallback>
      </mc:AlternateContent>
      <p:sp>
        <p:nvSpPr>
          <p:cNvPr id="17" name="Trapezoid 16">
            <a:extLst>
              <a:ext uri="{FF2B5EF4-FFF2-40B4-BE49-F238E27FC236}">
                <a16:creationId xmlns:a16="http://schemas.microsoft.com/office/drawing/2014/main" id="{738E23E2-D723-4840-99E9-7A234BAECCB7}"/>
              </a:ext>
            </a:extLst>
          </p:cNvPr>
          <p:cNvSpPr/>
          <p:nvPr/>
        </p:nvSpPr>
        <p:spPr>
          <a:xfrm rot="5400000">
            <a:off x="3789507" y="4156751"/>
            <a:ext cx="1795247" cy="1249960"/>
          </a:xfrm>
          <a:prstGeom prst="trapezoid">
            <a:avLst>
              <a:gd name="adj" fmla="val 52517"/>
            </a:avLst>
          </a:prstGeom>
          <a:solidFill>
            <a:srgbClr val="92D050"/>
          </a:solidFill>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endParaRPr lang="he-IL" dirty="0"/>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CB4150CF-16EA-45CE-9E0E-E177B25DA3EC}"/>
                  </a:ext>
                </a:extLst>
              </p:cNvPr>
              <p:cNvSpPr txBox="1"/>
              <p:nvPr/>
            </p:nvSpPr>
            <p:spPr>
              <a:xfrm>
                <a:off x="5597689" y="4495837"/>
                <a:ext cx="515206"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en-US" sz="3200" b="0" i="1" smtClean="0">
                              <a:latin typeface="Cambria Math" panose="02040503050406030204" pitchFamily="18" charset="0"/>
                            </a:rPr>
                            <m:t>𝑧</m:t>
                          </m:r>
                        </m:e>
                        <m:sub>
                          <m:r>
                            <a:rPr lang="he-IL" sz="3200" b="0" i="0" smtClean="0">
                              <a:latin typeface="Cambria Math" panose="02040503050406030204" pitchFamily="18" charset="0"/>
                            </a:rPr>
                            <m:t>2</m:t>
                          </m:r>
                        </m:sub>
                      </m:sSub>
                    </m:oMath>
                  </m:oMathPara>
                </a14:m>
                <a:endParaRPr lang="he-IL" sz="3200" dirty="0"/>
              </a:p>
            </p:txBody>
          </p:sp>
        </mc:Choice>
        <mc:Fallback xmlns="">
          <p:sp>
            <p:nvSpPr>
              <p:cNvPr id="19" name="TextBox 18">
                <a:extLst>
                  <a:ext uri="{FF2B5EF4-FFF2-40B4-BE49-F238E27FC236}">
                    <a16:creationId xmlns:a16="http://schemas.microsoft.com/office/drawing/2014/main" id="{CB4150CF-16EA-45CE-9E0E-E177B25DA3EC}"/>
                  </a:ext>
                </a:extLst>
              </p:cNvPr>
              <p:cNvSpPr txBox="1">
                <a:spLocks noRot="1" noChangeAspect="1" noMove="1" noResize="1" noEditPoints="1" noAdjustHandles="1" noChangeArrowheads="1" noChangeShapeType="1" noTextEdit="1"/>
              </p:cNvSpPr>
              <p:nvPr/>
            </p:nvSpPr>
            <p:spPr>
              <a:xfrm>
                <a:off x="5597689" y="4495837"/>
                <a:ext cx="515206" cy="492443"/>
              </a:xfrm>
              <a:prstGeom prst="rect">
                <a:avLst/>
              </a:prstGeom>
              <a:blipFill>
                <a:blip r:embed="rId10"/>
                <a:stretch>
                  <a:fillRect/>
                </a:stretch>
              </a:blipFill>
            </p:spPr>
            <p:txBody>
              <a:bodyPr/>
              <a:lstStyle/>
              <a:p>
                <a:r>
                  <a:rPr lang="he-IL">
                    <a:noFill/>
                  </a:rPr>
                  <a:t> </a:t>
                </a:r>
              </a:p>
            </p:txBody>
          </p:sp>
        </mc:Fallback>
      </mc:AlternateContent>
      <p:cxnSp>
        <p:nvCxnSpPr>
          <p:cNvPr id="20" name="Straight Arrow Connector 19">
            <a:extLst>
              <a:ext uri="{FF2B5EF4-FFF2-40B4-BE49-F238E27FC236}">
                <a16:creationId xmlns:a16="http://schemas.microsoft.com/office/drawing/2014/main" id="{4F97C9B1-2CD3-451F-A3F3-91AF68163F96}"/>
              </a:ext>
            </a:extLst>
          </p:cNvPr>
          <p:cNvCxnSpPr>
            <a:cxnSpLocks/>
          </p:cNvCxnSpPr>
          <p:nvPr/>
        </p:nvCxnSpPr>
        <p:spPr>
          <a:xfrm>
            <a:off x="5328806" y="4742391"/>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C2760E22-E1F3-4184-8D8E-9AC5FE4C52E9}"/>
              </a:ext>
            </a:extLst>
          </p:cNvPr>
          <p:cNvCxnSpPr>
            <a:cxnSpLocks/>
          </p:cNvCxnSpPr>
          <p:nvPr/>
        </p:nvCxnSpPr>
        <p:spPr>
          <a:xfrm>
            <a:off x="6096000" y="4728425"/>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86CEA446-ECF5-4CAC-958D-D7E448E7667A}"/>
                  </a:ext>
                </a:extLst>
              </p:cNvPr>
              <p:cNvSpPr txBox="1"/>
              <p:nvPr/>
            </p:nvSpPr>
            <p:spPr>
              <a:xfrm>
                <a:off x="4085685" y="4465057"/>
                <a:ext cx="1226426" cy="492443"/>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he-IL" sz="3200" i="1" smtClean="0">
                              <a:latin typeface="Cambria Math" panose="02040503050406030204" pitchFamily="18" charset="0"/>
                            </a:rPr>
                          </m:ctrlPr>
                        </m:sSubPr>
                        <m:e>
                          <m:r>
                            <a:rPr lang="he-IL" sz="3200" i="1">
                              <a:latin typeface="Cambria Math" panose="02040503050406030204" pitchFamily="18" charset="0"/>
                            </a:rPr>
                            <m:t>𝑓</m:t>
                          </m:r>
                        </m:e>
                        <m:sub>
                          <m:r>
                            <a:rPr lang="he-IL" sz="3200" i="0">
                              <a:latin typeface="Cambria Math" panose="02040503050406030204" pitchFamily="18" charset="0"/>
                            </a:rPr>
                            <m:t>2</m:t>
                          </m:r>
                        </m:sub>
                      </m:sSub>
                      <m:d>
                        <m:dPr>
                          <m:ctrlPr>
                            <a:rPr lang="he-IL" sz="3200" i="1">
                              <a:latin typeface="Cambria Math" panose="02040503050406030204" pitchFamily="18" charset="0"/>
                            </a:rPr>
                          </m:ctrlPr>
                        </m:dPr>
                        <m:e>
                          <m:sSub>
                            <m:sSubPr>
                              <m:ctrlPr>
                                <a:rPr lang="he-IL" sz="3200" i="1">
                                  <a:latin typeface="Cambria Math" panose="02040503050406030204" pitchFamily="18" charset="0"/>
                                </a:rPr>
                              </m:ctrlPr>
                            </m:sSubPr>
                            <m:e>
                              <m:r>
                                <a:rPr lang="en-US" sz="3200" b="0" i="1" smtClean="0">
                                  <a:latin typeface="Cambria Math" panose="02040503050406030204" pitchFamily="18" charset="0"/>
                                </a:rPr>
                                <m:t>𝑧</m:t>
                              </m:r>
                            </m:e>
                            <m:sub>
                              <m:r>
                                <a:rPr lang="he-IL" sz="3200" i="0">
                                  <a:latin typeface="Cambria Math" panose="02040503050406030204" pitchFamily="18" charset="0"/>
                                </a:rPr>
                                <m:t>1</m:t>
                              </m:r>
                            </m:sub>
                          </m:sSub>
                        </m:e>
                      </m:d>
                    </m:oMath>
                  </m:oMathPara>
                </a14:m>
                <a:endParaRPr lang="he-IL" sz="3200" dirty="0"/>
              </a:p>
            </p:txBody>
          </p:sp>
        </mc:Choice>
        <mc:Fallback xmlns="">
          <p:sp>
            <p:nvSpPr>
              <p:cNvPr id="4" name="TextBox 3">
                <a:extLst>
                  <a:ext uri="{FF2B5EF4-FFF2-40B4-BE49-F238E27FC236}">
                    <a16:creationId xmlns:a16="http://schemas.microsoft.com/office/drawing/2014/main" id="{86CEA446-ECF5-4CAC-958D-D7E448E7667A}"/>
                  </a:ext>
                </a:extLst>
              </p:cNvPr>
              <p:cNvSpPr txBox="1">
                <a:spLocks noRot="1" noChangeAspect="1" noMove="1" noResize="1" noEditPoints="1" noAdjustHandles="1" noChangeArrowheads="1" noChangeShapeType="1" noTextEdit="1"/>
              </p:cNvSpPr>
              <p:nvPr/>
            </p:nvSpPr>
            <p:spPr>
              <a:xfrm>
                <a:off x="4085685" y="4465057"/>
                <a:ext cx="1226426" cy="492443"/>
              </a:xfrm>
              <a:prstGeom prst="rect">
                <a:avLst/>
              </a:prstGeom>
              <a:blipFill>
                <a:blip r:embed="rId11"/>
                <a:stretch>
                  <a:fillRect/>
                </a:stretch>
              </a:blipFill>
            </p:spPr>
            <p:txBody>
              <a:bodyPr/>
              <a:lstStyle/>
              <a:p>
                <a:r>
                  <a:rPr lang="he-IL">
                    <a:noFill/>
                  </a:rPr>
                  <a:t> </a:t>
                </a:r>
              </a:p>
            </p:txBody>
          </p:sp>
        </mc:Fallback>
      </mc:AlternateContent>
      <p:sp>
        <p:nvSpPr>
          <p:cNvPr id="25" name="Rectangle: Diagonal Corners Snipped 24">
            <a:extLst>
              <a:ext uri="{FF2B5EF4-FFF2-40B4-BE49-F238E27FC236}">
                <a16:creationId xmlns:a16="http://schemas.microsoft.com/office/drawing/2014/main" id="{A2507272-BE7F-454A-AD4D-DF420E07D852}"/>
              </a:ext>
            </a:extLst>
          </p:cNvPr>
          <p:cNvSpPr/>
          <p:nvPr/>
        </p:nvSpPr>
        <p:spPr>
          <a:xfrm>
            <a:off x="6508390" y="4241705"/>
            <a:ext cx="3162300" cy="1056132"/>
          </a:xfrm>
          <a:prstGeom prst="snip2Diag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3200" dirty="0">
                <a:solidFill>
                  <a:schemeClr val="tx1"/>
                </a:solidFill>
              </a:rPr>
              <a:t>Classifier</a:t>
            </a:r>
            <a:endParaRPr lang="he-IL" sz="3200" dirty="0">
              <a:solidFill>
                <a:schemeClr val="tx1"/>
              </a:solidFill>
            </a:endParaRPr>
          </a:p>
        </p:txBody>
      </p:sp>
      <p:cxnSp>
        <p:nvCxnSpPr>
          <p:cNvPr id="26" name="Straight Arrow Connector 25">
            <a:extLst>
              <a:ext uri="{FF2B5EF4-FFF2-40B4-BE49-F238E27FC236}">
                <a16:creationId xmlns:a16="http://schemas.microsoft.com/office/drawing/2014/main" id="{197AD01A-E553-4360-A8C1-90820BCB16F5}"/>
              </a:ext>
            </a:extLst>
          </p:cNvPr>
          <p:cNvCxnSpPr>
            <a:cxnSpLocks/>
          </p:cNvCxnSpPr>
          <p:nvPr/>
        </p:nvCxnSpPr>
        <p:spPr>
          <a:xfrm>
            <a:off x="9738220" y="4759814"/>
            <a:ext cx="298604" cy="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143FC4E-D506-4D37-9ABA-B49E4D14400C}"/>
              </a:ext>
            </a:extLst>
          </p:cNvPr>
          <p:cNvSpPr txBox="1"/>
          <p:nvPr/>
        </p:nvSpPr>
        <p:spPr>
          <a:xfrm>
            <a:off x="10263327" y="4449670"/>
            <a:ext cx="1996580" cy="584775"/>
          </a:xfrm>
          <a:prstGeom prst="rect">
            <a:avLst/>
          </a:prstGeom>
          <a:noFill/>
        </p:spPr>
        <p:txBody>
          <a:bodyPr wrap="square" rtlCol="1">
            <a:spAutoFit/>
          </a:bodyPr>
          <a:lstStyle/>
          <a:p>
            <a:r>
              <a:rPr lang="en-US" sz="3200" dirty="0"/>
              <a:t>Output</a:t>
            </a:r>
            <a:endParaRPr lang="he-IL" sz="3200" dirty="0"/>
          </a:p>
        </p:txBody>
      </p:sp>
      <p:sp>
        <p:nvSpPr>
          <p:cNvPr id="22" name="Title 1">
            <a:extLst>
              <a:ext uri="{FF2B5EF4-FFF2-40B4-BE49-F238E27FC236}">
                <a16:creationId xmlns:a16="http://schemas.microsoft.com/office/drawing/2014/main" id="{86AD99C9-90A9-2142-81DA-B957CD73E7B8}"/>
              </a:ext>
            </a:extLst>
          </p:cNvPr>
          <p:cNvSpPr txBox="1">
            <a:spLocks/>
          </p:cNvSpPr>
          <p:nvPr/>
        </p:nvSpPr>
        <p:spPr>
          <a:xfrm>
            <a:off x="838200" y="365126"/>
            <a:ext cx="10515600" cy="9070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rial" panose="020B0604020202020204" pitchFamily="34" charset="0"/>
                <a:cs typeface="Arial" panose="020B0604020202020204" pitchFamily="34" charset="0"/>
              </a:rPr>
              <a:t>Stacked AE: process</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63752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8"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CF9E5-A8F1-4941-84AD-E078F30BF446}"/>
              </a:ext>
            </a:extLst>
          </p:cNvPr>
          <p:cNvSpPr>
            <a:spLocks noGrp="1"/>
          </p:cNvSpPr>
          <p:nvPr>
            <p:ph type="title"/>
          </p:nvPr>
        </p:nvSpPr>
        <p:spPr>
          <a:xfrm>
            <a:off x="838200" y="365125"/>
            <a:ext cx="10515600" cy="1013101"/>
          </a:xfrm>
        </p:spPr>
        <p:txBody>
          <a:bodyPr/>
          <a:lstStyle/>
          <a:p>
            <a:pPr algn="ctr"/>
            <a:r>
              <a:rPr lang="en-US" dirty="0">
                <a:latin typeface="Arial" panose="020B0604020202020204" pitchFamily="34" charset="0"/>
                <a:cs typeface="Arial" panose="020B0604020202020204" pitchFamily="34" charset="0"/>
              </a:rPr>
              <a:t>Autoencoders: applications</a:t>
            </a:r>
          </a:p>
        </p:txBody>
      </p:sp>
      <p:sp>
        <p:nvSpPr>
          <p:cNvPr id="3" name="Content Placeholder 2">
            <a:extLst>
              <a:ext uri="{FF2B5EF4-FFF2-40B4-BE49-F238E27FC236}">
                <a16:creationId xmlns:a16="http://schemas.microsoft.com/office/drawing/2014/main" id="{A74AD493-A890-6246-9F42-E3D11DDF4F9D}"/>
              </a:ext>
            </a:extLst>
          </p:cNvPr>
          <p:cNvSpPr>
            <a:spLocks noGrp="1"/>
          </p:cNvSpPr>
          <p:nvPr>
            <p:ph idx="1"/>
          </p:nvPr>
        </p:nvSpPr>
        <p:spPr/>
        <p:txBody>
          <a:bodyPr/>
          <a:lstStyle/>
          <a:p>
            <a:r>
              <a:rPr lang="en-US" dirty="0"/>
              <a:t>Image colorization:  input black and white and train to produce color images</a:t>
            </a:r>
          </a:p>
        </p:txBody>
      </p:sp>
      <p:pic>
        <p:nvPicPr>
          <p:cNvPr id="6146" name="Picture 2" descr="Autoencoders Tutorial - Image Coloring">
            <a:extLst>
              <a:ext uri="{FF2B5EF4-FFF2-40B4-BE49-F238E27FC236}">
                <a16:creationId xmlns:a16="http://schemas.microsoft.com/office/drawing/2014/main" id="{F1558494-687B-A84B-965D-C6AB1F67DB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18507" y="3074504"/>
            <a:ext cx="8554986" cy="2851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3940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4AD493-A890-6246-9F42-E3D11DDF4F9D}"/>
              </a:ext>
            </a:extLst>
          </p:cNvPr>
          <p:cNvSpPr>
            <a:spLocks noGrp="1"/>
          </p:cNvSpPr>
          <p:nvPr>
            <p:ph idx="1"/>
          </p:nvPr>
        </p:nvSpPr>
        <p:spPr/>
        <p:txBody>
          <a:bodyPr/>
          <a:lstStyle/>
          <a:p>
            <a:r>
              <a:rPr lang="en-US" dirty="0"/>
              <a:t>Watermark removal</a:t>
            </a:r>
          </a:p>
        </p:txBody>
      </p:sp>
      <p:pic>
        <p:nvPicPr>
          <p:cNvPr id="1026" name="Picture 2" descr="Autoencoders Tutorial - Watermark Removal">
            <a:extLst>
              <a:ext uri="{FF2B5EF4-FFF2-40B4-BE49-F238E27FC236}">
                <a16:creationId xmlns:a16="http://schemas.microsoft.com/office/drawing/2014/main" id="{C06257E3-A908-D74F-9FF5-8D058306A2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516" y="2748684"/>
            <a:ext cx="11022968" cy="25052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4A147C4B-525F-9C4C-916E-8F9C2BC0BE18}"/>
              </a:ext>
            </a:extLst>
          </p:cNvPr>
          <p:cNvSpPr>
            <a:spLocks noGrp="1"/>
          </p:cNvSpPr>
          <p:nvPr>
            <p:ph type="title"/>
          </p:nvPr>
        </p:nvSpPr>
        <p:spPr>
          <a:xfrm>
            <a:off x="838200" y="365125"/>
            <a:ext cx="10515600" cy="1013101"/>
          </a:xfrm>
        </p:spPr>
        <p:txBody>
          <a:bodyPr/>
          <a:lstStyle/>
          <a:p>
            <a:pPr algn="ctr"/>
            <a:r>
              <a:rPr lang="en-US" dirty="0">
                <a:latin typeface="Arial" panose="020B0604020202020204" pitchFamily="34" charset="0"/>
                <a:cs typeface="Arial" panose="020B0604020202020204" pitchFamily="34" charset="0"/>
              </a:rPr>
              <a:t>Autoencoders: applications</a:t>
            </a:r>
          </a:p>
        </p:txBody>
      </p:sp>
    </p:spTree>
    <p:extLst>
      <p:ext uri="{BB962C8B-B14F-4D97-AF65-F5344CB8AC3E}">
        <p14:creationId xmlns:p14="http://schemas.microsoft.com/office/powerpoint/2010/main" val="4651493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Shape 522"/>
          <p:cNvSpPr txBox="1">
            <a:spLocks noGrp="1"/>
          </p:cNvSpPr>
          <p:nvPr>
            <p:ph type="ctrTitle"/>
          </p:nvPr>
        </p:nvSpPr>
        <p:spPr>
          <a:xfrm>
            <a:off x="715617" y="1086678"/>
            <a:ext cx="10601740" cy="2610679"/>
          </a:xfrm>
          <a:prstGeom prst="rect">
            <a:avLst/>
          </a:prstGeom>
          <a:noFill/>
          <a:ln>
            <a:noFill/>
          </a:ln>
        </p:spPr>
        <p:txBody>
          <a:bodyPr vert="horz" lIns="91425" tIns="45700" rIns="91425" bIns="45700" rtlCol="0" anchor="ctr" anchorCtr="0">
            <a:noAutofit/>
          </a:bodyPr>
          <a:lstStyle/>
          <a:p>
            <a:r>
              <a:rPr lang="en-US" sz="4400" i="1" dirty="0">
                <a:latin typeface="Arial" panose="020B0604020202020204" pitchFamily="34" charset="0"/>
                <a:cs typeface="Arial" panose="020B0604020202020204" pitchFamily="34" charset="0"/>
              </a:rPr>
              <a:t>Object-centric Auto-encoders and </a:t>
            </a:r>
            <a:br>
              <a:rPr lang="en-US" sz="4400" i="1" dirty="0">
                <a:latin typeface="Arial" panose="020B0604020202020204" pitchFamily="34" charset="0"/>
                <a:cs typeface="Arial" panose="020B0604020202020204" pitchFamily="34" charset="0"/>
              </a:rPr>
            </a:br>
            <a:r>
              <a:rPr lang="en-US" sz="4400" i="1" dirty="0">
                <a:latin typeface="Arial" panose="020B0604020202020204" pitchFamily="34" charset="0"/>
                <a:cs typeface="Arial" panose="020B0604020202020204" pitchFamily="34" charset="0"/>
              </a:rPr>
              <a:t>Dummy Anomalies for Abnormal Event Detection in Video</a:t>
            </a:r>
          </a:p>
        </p:txBody>
      </p:sp>
      <p:sp>
        <p:nvSpPr>
          <p:cNvPr id="523" name="Shape 523"/>
          <p:cNvSpPr txBox="1"/>
          <p:nvPr/>
        </p:nvSpPr>
        <p:spPr>
          <a:xfrm>
            <a:off x="2144890" y="5351750"/>
            <a:ext cx="7902221" cy="1200900"/>
          </a:xfrm>
          <a:prstGeom prst="rect">
            <a:avLst/>
          </a:prstGeom>
          <a:noFill/>
          <a:ln>
            <a:noFill/>
          </a:ln>
        </p:spPr>
        <p:txBody>
          <a:bodyPr lIns="91425" tIns="45700" rIns="91425" bIns="45700" anchor="t" anchorCtr="0">
            <a:noAutofit/>
          </a:bodyPr>
          <a:lstStyle/>
          <a:p>
            <a:pPr algn="ctr">
              <a:buClr>
                <a:srgbClr val="000000"/>
              </a:buClr>
            </a:pPr>
            <a:endParaRPr sz="1000" dirty="0"/>
          </a:p>
          <a:p>
            <a:pPr algn="ctr">
              <a:buClr>
                <a:srgbClr val="000000"/>
              </a:buClr>
              <a:buSzPct val="25000"/>
            </a:pPr>
            <a:r>
              <a:rPr lang="en-US" sz="4000" dirty="0"/>
              <a:t>CVPR 2019</a:t>
            </a:r>
          </a:p>
        </p:txBody>
      </p:sp>
      <p:sp>
        <p:nvSpPr>
          <p:cNvPr id="524" name="Shape 524"/>
          <p:cNvSpPr txBox="1">
            <a:spLocks noGrp="1"/>
          </p:cNvSpPr>
          <p:nvPr>
            <p:ph type="subTitle" idx="1"/>
          </p:nvPr>
        </p:nvSpPr>
        <p:spPr>
          <a:xfrm>
            <a:off x="2144890" y="4492486"/>
            <a:ext cx="7902221" cy="859261"/>
          </a:xfrm>
          <a:prstGeom prst="rect">
            <a:avLst/>
          </a:prstGeom>
          <a:noFill/>
          <a:ln>
            <a:noFill/>
          </a:ln>
        </p:spPr>
        <p:txBody>
          <a:bodyPr vert="horz" lIns="91425" tIns="45700" rIns="91425" bIns="45700" rtlCol="0" anchor="t" anchorCtr="0">
            <a:noAutofit/>
          </a:bodyPr>
          <a:lstStyle/>
          <a:p>
            <a:r>
              <a:rPr lang="en-US" sz="2800" dirty="0">
                <a:solidFill>
                  <a:schemeClr val="tx1"/>
                </a:solidFill>
              </a:rPr>
              <a:t>RT </a:t>
            </a:r>
            <a:r>
              <a:rPr lang="en-US" sz="2800" dirty="0" err="1">
                <a:solidFill>
                  <a:schemeClr val="tx1"/>
                </a:solidFill>
              </a:rPr>
              <a:t>Ionescu</a:t>
            </a:r>
            <a:r>
              <a:rPr lang="en-US" sz="2800" dirty="0">
                <a:solidFill>
                  <a:schemeClr val="tx1"/>
                </a:solidFill>
              </a:rPr>
              <a:t>, FS Khan, MI </a:t>
            </a:r>
            <a:r>
              <a:rPr lang="en-US" sz="2800" dirty="0" err="1">
                <a:solidFill>
                  <a:schemeClr val="tx1"/>
                </a:solidFill>
              </a:rPr>
              <a:t>Georgescu</a:t>
            </a:r>
            <a:r>
              <a:rPr lang="en-US" sz="2800" dirty="0">
                <a:solidFill>
                  <a:schemeClr val="tx1"/>
                </a:solidFill>
              </a:rPr>
              <a:t>, L Shao</a:t>
            </a:r>
          </a:p>
        </p:txBody>
      </p:sp>
    </p:spTree>
    <p:extLst>
      <p:ext uri="{BB962C8B-B14F-4D97-AF65-F5344CB8AC3E}">
        <p14:creationId xmlns:p14="http://schemas.microsoft.com/office/powerpoint/2010/main" val="100653083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itle 9"/>
          <p:cNvSpPr txBox="1">
            <a:spLocks/>
          </p:cNvSpPr>
          <p:nvPr/>
        </p:nvSpPr>
        <p:spPr>
          <a:xfrm>
            <a:off x="1641166" y="122896"/>
            <a:ext cx="8950023" cy="924247"/>
          </a:xfrm>
          <a:prstGeom prst="rect">
            <a:avLst/>
          </a:prstGeom>
        </p:spPr>
        <p:txBody>
          <a:bodyPr vert="horz" lIns="91440" tIns="45720" rIns="91440" bIns="45720" rtlCol="0" anchor="ctr">
            <a:noAutofit/>
          </a:bodyPr>
          <a:lstStyle/>
          <a:p>
            <a:pPr algn="ctr"/>
            <a:r>
              <a:rPr lang="en-US" sz="4000" dirty="0">
                <a:solidFill>
                  <a:prstClr val="black"/>
                </a:solidFill>
                <a:latin typeface="Arial" panose="020B0604020202020204" pitchFamily="34" charset="0"/>
                <a:cs typeface="Arial" panose="020B0604020202020204" pitchFamily="34" charset="0"/>
              </a:rPr>
              <a:t>Abnormal event detection</a:t>
            </a:r>
          </a:p>
        </p:txBody>
      </p:sp>
      <p:sp>
        <p:nvSpPr>
          <p:cNvPr id="4" name="TextBox 3"/>
          <p:cNvSpPr txBox="1"/>
          <p:nvPr/>
        </p:nvSpPr>
        <p:spPr>
          <a:xfrm>
            <a:off x="530087" y="1286787"/>
            <a:ext cx="10972799" cy="2643159"/>
          </a:xfrm>
          <a:prstGeom prst="rect">
            <a:avLst/>
          </a:prstGeom>
          <a:noFill/>
        </p:spPr>
        <p:txBody>
          <a:bodyPr wrap="square" rtlCol="0">
            <a:spAutoFit/>
          </a:bodyPr>
          <a:lstStyle/>
          <a:p>
            <a:pPr marL="342900" indent="-342900">
              <a:lnSpc>
                <a:spcPct val="120000"/>
              </a:lnSpc>
              <a:buFont typeface="Arial"/>
              <a:buChar char="•"/>
            </a:pPr>
            <a:r>
              <a:rPr lang="en-US" sz="2800" dirty="0"/>
              <a:t>Abnormal event detection in video is a challenging task </a:t>
            </a:r>
          </a:p>
          <a:p>
            <a:pPr marL="342900" indent="-342900">
              <a:lnSpc>
                <a:spcPct val="120000"/>
              </a:lnSpc>
              <a:buFont typeface="Arial"/>
              <a:buChar char="•"/>
            </a:pPr>
            <a:r>
              <a:rPr lang="en-US" sz="2800" dirty="0"/>
              <a:t>What an abnormal event looks like depends on the context!</a:t>
            </a:r>
          </a:p>
          <a:p>
            <a:pPr marL="342900" indent="-342900">
              <a:lnSpc>
                <a:spcPct val="120000"/>
              </a:lnSpc>
              <a:buFont typeface="Arial"/>
              <a:buChar char="•"/>
            </a:pPr>
            <a:r>
              <a:rPr lang="en-US" sz="2800" dirty="0"/>
              <a:t>Examples:</a:t>
            </a:r>
          </a:p>
          <a:p>
            <a:pPr marL="457200" indent="-457200">
              <a:lnSpc>
                <a:spcPct val="120000"/>
              </a:lnSpc>
              <a:buAutoNum type="arabicParenR"/>
            </a:pPr>
            <a:r>
              <a:rPr lang="en-US" sz="2800" dirty="0"/>
              <a:t> </a:t>
            </a:r>
            <a:r>
              <a:rPr lang="en-US" sz="2800" dirty="0">
                <a:solidFill>
                  <a:srgbClr val="008000"/>
                </a:solidFill>
              </a:rPr>
              <a:t>car driving by on the street</a:t>
            </a:r>
            <a:r>
              <a:rPr lang="en-US" sz="2800" dirty="0"/>
              <a:t> versus </a:t>
            </a:r>
            <a:r>
              <a:rPr lang="en-US" sz="2800" dirty="0">
                <a:solidFill>
                  <a:srgbClr val="FF0000"/>
                </a:solidFill>
              </a:rPr>
              <a:t>car driving in a pedestrian area</a:t>
            </a:r>
            <a:endParaRPr lang="en-US" sz="2800" dirty="0"/>
          </a:p>
          <a:p>
            <a:pPr marL="457200" indent="-457200">
              <a:lnSpc>
                <a:spcPct val="120000"/>
              </a:lnSpc>
              <a:buFontTx/>
              <a:buAutoNum type="arabicParenR"/>
            </a:pPr>
            <a:r>
              <a:rPr lang="en-US" sz="2800" dirty="0"/>
              <a:t> </a:t>
            </a:r>
            <a:r>
              <a:rPr lang="en-US" sz="2800" dirty="0">
                <a:solidFill>
                  <a:srgbClr val="008000"/>
                </a:solidFill>
              </a:rPr>
              <a:t>person jogging</a:t>
            </a:r>
            <a:r>
              <a:rPr lang="en-US" sz="2800" dirty="0"/>
              <a:t> versus </a:t>
            </a:r>
            <a:r>
              <a:rPr lang="en-US" sz="2800" dirty="0">
                <a:solidFill>
                  <a:srgbClr val="FF0000"/>
                </a:solidFill>
              </a:rPr>
              <a:t>person running outside a bank</a:t>
            </a:r>
            <a:endParaRPr lang="en-US" sz="2800" dirty="0"/>
          </a:p>
        </p:txBody>
      </p:sp>
      <p:pic>
        <p:nvPicPr>
          <p:cNvPr id="5" name="Picture 4" descr="person-runni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5804" y="4203512"/>
            <a:ext cx="3314550" cy="2377981"/>
          </a:xfrm>
          <a:prstGeom prst="rect">
            <a:avLst/>
          </a:prstGeom>
        </p:spPr>
      </p:pic>
      <p:pic>
        <p:nvPicPr>
          <p:cNvPr id="9" name="Picture 8" descr="person-running-bank.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56004" y="4203511"/>
            <a:ext cx="3611165" cy="2377982"/>
          </a:xfrm>
          <a:prstGeom prst="rect">
            <a:avLst/>
          </a:prstGeom>
        </p:spPr>
      </p:pic>
    </p:spTree>
    <p:extLst>
      <p:ext uri="{BB962C8B-B14F-4D97-AF65-F5344CB8AC3E}">
        <p14:creationId xmlns:p14="http://schemas.microsoft.com/office/powerpoint/2010/main" val="3578355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itle 9"/>
          <p:cNvSpPr txBox="1">
            <a:spLocks/>
          </p:cNvSpPr>
          <p:nvPr/>
        </p:nvSpPr>
        <p:spPr>
          <a:xfrm>
            <a:off x="1641166" y="122896"/>
            <a:ext cx="8950023" cy="924247"/>
          </a:xfrm>
          <a:prstGeom prst="rect">
            <a:avLst/>
          </a:prstGeom>
        </p:spPr>
        <p:txBody>
          <a:bodyPr vert="horz" lIns="91440" tIns="45720" rIns="91440" bIns="45720" rtlCol="0" anchor="ctr">
            <a:noAutofit/>
          </a:bodyPr>
          <a:lstStyle/>
          <a:p>
            <a:pPr algn="ctr"/>
            <a:r>
              <a:rPr lang="en-US" sz="4000" dirty="0">
                <a:solidFill>
                  <a:prstClr val="black"/>
                </a:solidFill>
                <a:latin typeface="Arial" panose="020B0604020202020204" pitchFamily="34" charset="0"/>
                <a:cs typeface="Arial" panose="020B0604020202020204" pitchFamily="34" charset="0"/>
              </a:rPr>
              <a:t>Problem definition</a:t>
            </a:r>
          </a:p>
        </p:txBody>
      </p:sp>
      <p:sp>
        <p:nvSpPr>
          <p:cNvPr id="4" name="TextBox 3"/>
          <p:cNvSpPr txBox="1"/>
          <p:nvPr/>
        </p:nvSpPr>
        <p:spPr>
          <a:xfrm>
            <a:off x="649357" y="1286787"/>
            <a:ext cx="10893285" cy="4194353"/>
          </a:xfrm>
          <a:prstGeom prst="rect">
            <a:avLst/>
          </a:prstGeom>
          <a:noFill/>
        </p:spPr>
        <p:txBody>
          <a:bodyPr wrap="square" rtlCol="0">
            <a:spAutoFit/>
          </a:bodyPr>
          <a:lstStyle/>
          <a:p>
            <a:pPr marL="342900" indent="-342900">
              <a:lnSpc>
                <a:spcPct val="120000"/>
              </a:lnSpc>
              <a:buFont typeface="Arial"/>
              <a:buChar char="•"/>
            </a:pPr>
            <a:r>
              <a:rPr lang="en-US" sz="2800" dirty="0"/>
              <a:t>Hard to find a sufficiently representative set of anomalies</a:t>
            </a:r>
          </a:p>
          <a:p>
            <a:pPr>
              <a:lnSpc>
                <a:spcPct val="120000"/>
              </a:lnSpc>
            </a:pPr>
            <a:r>
              <a:rPr lang="en-US" sz="2800" dirty="0">
                <a:solidFill>
                  <a:srgbClr val="FF0000"/>
                </a:solidFill>
              </a:rPr>
              <a:t>=&gt; Traditional supervised learning methods are ruled out </a:t>
            </a:r>
          </a:p>
          <a:p>
            <a:pPr marL="342900" indent="-342900">
              <a:lnSpc>
                <a:spcPct val="120000"/>
              </a:lnSpc>
              <a:buFont typeface="Arial"/>
              <a:buChar char="•"/>
            </a:pPr>
            <a:endParaRPr lang="en-US" sz="2800" dirty="0"/>
          </a:p>
          <a:p>
            <a:pPr marL="342900" indent="-342900">
              <a:lnSpc>
                <a:spcPct val="120000"/>
              </a:lnSpc>
              <a:buFont typeface="Arial"/>
              <a:buChar char="•"/>
            </a:pPr>
            <a:r>
              <a:rPr lang="en-US" sz="2800" dirty="0"/>
              <a:t>Hypothesis: Abnormal events should be unexpected events that occur less often than familiar (normal) events </a:t>
            </a:r>
          </a:p>
          <a:p>
            <a:pPr>
              <a:lnSpc>
                <a:spcPct val="120000"/>
              </a:lnSpc>
            </a:pPr>
            <a:r>
              <a:rPr lang="en-US" sz="2800" dirty="0">
                <a:solidFill>
                  <a:srgbClr val="008000"/>
                </a:solidFill>
              </a:rPr>
              <a:t>=&gt; Normal events can be easily collected for training</a:t>
            </a:r>
          </a:p>
          <a:p>
            <a:pPr>
              <a:lnSpc>
                <a:spcPct val="120000"/>
              </a:lnSpc>
            </a:pPr>
            <a:r>
              <a:rPr lang="en-US" sz="2800" dirty="0">
                <a:solidFill>
                  <a:srgbClr val="008000"/>
                </a:solidFill>
              </a:rPr>
              <a:t>=&gt; Usually formalized as outlier detection</a:t>
            </a:r>
            <a:endParaRPr lang="en-US" sz="2800" dirty="0">
              <a:solidFill>
                <a:prstClr val="black"/>
              </a:solidFill>
            </a:endParaRPr>
          </a:p>
          <a:p>
            <a:pPr>
              <a:lnSpc>
                <a:spcPct val="120000"/>
              </a:lnSpc>
            </a:pPr>
            <a:endParaRPr lang="en-US" sz="2800" dirty="0">
              <a:solidFill>
                <a:srgbClr val="008000"/>
              </a:solidFill>
            </a:endParaRPr>
          </a:p>
        </p:txBody>
      </p:sp>
    </p:spTree>
    <p:extLst>
      <p:ext uri="{BB962C8B-B14F-4D97-AF65-F5344CB8AC3E}">
        <p14:creationId xmlns:p14="http://schemas.microsoft.com/office/powerpoint/2010/main" val="2247332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itle 9"/>
          <p:cNvSpPr txBox="1">
            <a:spLocks/>
          </p:cNvSpPr>
          <p:nvPr/>
        </p:nvSpPr>
        <p:spPr>
          <a:xfrm>
            <a:off x="1641166" y="122896"/>
            <a:ext cx="8950023" cy="924247"/>
          </a:xfrm>
          <a:prstGeom prst="rect">
            <a:avLst/>
          </a:prstGeom>
        </p:spPr>
        <p:txBody>
          <a:bodyPr vert="horz" lIns="91440" tIns="45720" rIns="91440" bIns="45720" rtlCol="0" anchor="ctr">
            <a:noAutofit/>
          </a:bodyPr>
          <a:lstStyle/>
          <a:p>
            <a:pPr algn="ctr"/>
            <a:r>
              <a:rPr lang="en-US" sz="4000" dirty="0">
                <a:solidFill>
                  <a:prstClr val="black"/>
                </a:solidFill>
                <a:latin typeface="Arial" panose="020B0604020202020204" pitchFamily="34" charset="0"/>
                <a:cs typeface="Arial" panose="020B0604020202020204" pitchFamily="34" charset="0"/>
              </a:rPr>
              <a:t>Common approaches</a:t>
            </a:r>
          </a:p>
        </p:txBody>
      </p:sp>
      <p:sp>
        <p:nvSpPr>
          <p:cNvPr id="4" name="TextBox 3"/>
          <p:cNvSpPr txBox="1"/>
          <p:nvPr/>
        </p:nvSpPr>
        <p:spPr>
          <a:xfrm>
            <a:off x="649358" y="1286786"/>
            <a:ext cx="10906538" cy="2987869"/>
          </a:xfrm>
          <a:prstGeom prst="rect">
            <a:avLst/>
          </a:prstGeom>
          <a:noFill/>
        </p:spPr>
        <p:txBody>
          <a:bodyPr wrap="square" rtlCol="0">
            <a:spAutoFit/>
          </a:bodyPr>
          <a:lstStyle/>
          <a:p>
            <a:pPr marL="342900" indent="-342900">
              <a:lnSpc>
                <a:spcPct val="120000"/>
              </a:lnSpc>
              <a:buFont typeface="Arial"/>
              <a:buChar char="•"/>
            </a:pPr>
            <a:r>
              <a:rPr lang="en-US" sz="2800" dirty="0"/>
              <a:t>Usual abnormal event detection approaches learn a model of familiarity from training videos and label events as abnormal if they deviate from the model</a:t>
            </a:r>
          </a:p>
          <a:p>
            <a:pPr marL="342900" indent="-342900">
              <a:lnSpc>
                <a:spcPct val="120000"/>
              </a:lnSpc>
              <a:buFont typeface="Arial"/>
              <a:buChar char="•"/>
            </a:pPr>
            <a:endParaRPr lang="en-US" sz="2800" dirty="0"/>
          </a:p>
          <a:p>
            <a:pPr marL="342900" indent="-342900">
              <a:lnSpc>
                <a:spcPct val="120000"/>
              </a:lnSpc>
              <a:buFont typeface="Arial"/>
              <a:buChar char="•"/>
            </a:pPr>
            <a:r>
              <a:rPr lang="en-US" sz="2800" dirty="0"/>
              <a:t>A few approaches (unsupervised) do not require any training data</a:t>
            </a:r>
          </a:p>
          <a:p>
            <a:pPr>
              <a:lnSpc>
                <a:spcPct val="120000"/>
              </a:lnSpc>
            </a:pPr>
            <a:endParaRPr lang="en-US" dirty="0">
              <a:solidFill>
                <a:prstClr val="black"/>
              </a:solidFill>
            </a:endParaRPr>
          </a:p>
        </p:txBody>
      </p:sp>
    </p:spTree>
    <p:extLst>
      <p:ext uri="{BB962C8B-B14F-4D97-AF65-F5344CB8AC3E}">
        <p14:creationId xmlns:p14="http://schemas.microsoft.com/office/powerpoint/2010/main" val="1632989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64F28F-02A0-4805-BBB4-5B716C3DD16B}"/>
              </a:ext>
            </a:extLst>
          </p:cNvPr>
          <p:cNvSpPr>
            <a:spLocks noGrp="1"/>
          </p:cNvSpPr>
          <p:nvPr>
            <p:ph idx="1"/>
          </p:nvPr>
        </p:nvSpPr>
        <p:spPr>
          <a:xfrm>
            <a:off x="299880" y="1417320"/>
            <a:ext cx="4822257" cy="4023360"/>
          </a:xfrm>
        </p:spPr>
        <p:txBody>
          <a:bodyPr>
            <a:noAutofit/>
          </a:bodyPr>
          <a:lstStyle/>
          <a:p>
            <a:pPr algn="l"/>
            <a:endParaRPr lang="en-US" sz="3200" dirty="0"/>
          </a:p>
          <a:p>
            <a:pPr algn="l"/>
            <a:r>
              <a:rPr lang="en-US" sz="3200" dirty="0"/>
              <a:t>Examples: Regression.</a:t>
            </a:r>
          </a:p>
        </p:txBody>
      </p:sp>
      <p:grpSp>
        <p:nvGrpSpPr>
          <p:cNvPr id="6" name="Group 5">
            <a:extLst>
              <a:ext uri="{FF2B5EF4-FFF2-40B4-BE49-F238E27FC236}">
                <a16:creationId xmlns:a16="http://schemas.microsoft.com/office/drawing/2014/main" id="{F68F1FF4-C6F3-412E-9D9F-DF01AD8443A0}"/>
              </a:ext>
            </a:extLst>
          </p:cNvPr>
          <p:cNvGrpSpPr/>
          <p:nvPr/>
        </p:nvGrpSpPr>
        <p:grpSpPr>
          <a:xfrm>
            <a:off x="6761905" y="1277794"/>
            <a:ext cx="5130215" cy="5033814"/>
            <a:chOff x="6841537" y="1417320"/>
            <a:chExt cx="4177735" cy="4375855"/>
          </a:xfrm>
        </p:grpSpPr>
        <p:grpSp>
          <p:nvGrpSpPr>
            <p:cNvPr id="40" name="Group 39">
              <a:extLst>
                <a:ext uri="{FF2B5EF4-FFF2-40B4-BE49-F238E27FC236}">
                  <a16:creationId xmlns:a16="http://schemas.microsoft.com/office/drawing/2014/main" id="{BCD72E8F-858D-446C-9001-599B0ACDF879}"/>
                </a:ext>
              </a:extLst>
            </p:cNvPr>
            <p:cNvGrpSpPr/>
            <p:nvPr/>
          </p:nvGrpSpPr>
          <p:grpSpPr>
            <a:xfrm>
              <a:off x="6841537" y="1417320"/>
              <a:ext cx="4177735" cy="4375855"/>
              <a:chOff x="11631650" y="492913"/>
              <a:chExt cx="4177735" cy="4375855"/>
            </a:xfrm>
          </p:grpSpPr>
          <p:sp>
            <p:nvSpPr>
              <p:cNvPr id="5" name="Rectangle 4">
                <a:extLst>
                  <a:ext uri="{FF2B5EF4-FFF2-40B4-BE49-F238E27FC236}">
                    <a16:creationId xmlns:a16="http://schemas.microsoft.com/office/drawing/2014/main" id="{4152435D-E8C5-4142-85A3-828D54FC9FF2}"/>
                  </a:ext>
                </a:extLst>
              </p:cNvPr>
              <p:cNvSpPr/>
              <p:nvPr/>
            </p:nvSpPr>
            <p:spPr>
              <a:xfrm>
                <a:off x="11631650" y="492913"/>
                <a:ext cx="4093827" cy="3915489"/>
              </a:xfrm>
              <a:prstGeom prst="rect">
                <a:avLst/>
              </a:prstGeom>
            </p:spPr>
            <p:style>
              <a:lnRef idx="2">
                <a:schemeClr val="accent1"/>
              </a:lnRef>
              <a:fillRef idx="1">
                <a:schemeClr val="lt1"/>
              </a:fillRef>
              <a:effectRef idx="0">
                <a:schemeClr val="accent1"/>
              </a:effectRef>
              <a:fontRef idx="minor">
                <a:schemeClr val="dk1"/>
              </a:fontRef>
            </p:style>
            <p:txBody>
              <a:bodyPr rtlCol="1" anchor="ctr"/>
              <a:lstStyle/>
              <a:p>
                <a:pPr algn="ctr"/>
                <a:endParaRPr lang="he-IL"/>
              </a:p>
            </p:txBody>
          </p:sp>
          <p:cxnSp>
            <p:nvCxnSpPr>
              <p:cNvPr id="7" name="Straight Arrow Connector 6">
                <a:extLst>
                  <a:ext uri="{FF2B5EF4-FFF2-40B4-BE49-F238E27FC236}">
                    <a16:creationId xmlns:a16="http://schemas.microsoft.com/office/drawing/2014/main" id="{C41FFE65-7B3A-412A-A08D-A19B2A5E1D84}"/>
                  </a:ext>
                </a:extLst>
              </p:cNvPr>
              <p:cNvCxnSpPr>
                <a:cxnSpLocks/>
                <a:endCxn id="10" idx="1"/>
              </p:cNvCxnSpPr>
              <p:nvPr/>
            </p:nvCxnSpPr>
            <p:spPr>
              <a:xfrm flipV="1">
                <a:off x="11845587" y="4176783"/>
                <a:ext cx="3435291" cy="8553"/>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8" name="Straight Arrow Connector 7">
                <a:extLst>
                  <a:ext uri="{FF2B5EF4-FFF2-40B4-BE49-F238E27FC236}">
                    <a16:creationId xmlns:a16="http://schemas.microsoft.com/office/drawing/2014/main" id="{84F310A3-B49C-49B1-A5A2-C2450DFC527B}"/>
                  </a:ext>
                </a:extLst>
              </p:cNvPr>
              <p:cNvCxnSpPr>
                <a:cxnSpLocks/>
              </p:cNvCxnSpPr>
              <p:nvPr/>
            </p:nvCxnSpPr>
            <p:spPr>
              <a:xfrm flipV="1">
                <a:off x="11837199" y="944593"/>
                <a:ext cx="0" cy="3256327"/>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10" name="TextBox 9">
                <a:extLst>
                  <a:ext uri="{FF2B5EF4-FFF2-40B4-BE49-F238E27FC236}">
                    <a16:creationId xmlns:a16="http://schemas.microsoft.com/office/drawing/2014/main" id="{387C8E9B-F40F-4EFF-B4FE-F86045090930}"/>
                  </a:ext>
                </a:extLst>
              </p:cNvPr>
              <p:cNvSpPr txBox="1"/>
              <p:nvPr/>
            </p:nvSpPr>
            <p:spPr>
              <a:xfrm>
                <a:off x="15280878" y="4016254"/>
                <a:ext cx="528507" cy="321057"/>
              </a:xfrm>
              <a:prstGeom prst="rect">
                <a:avLst/>
              </a:prstGeom>
              <a:noFill/>
            </p:spPr>
            <p:txBody>
              <a:bodyPr wrap="square" rtlCol="1">
                <a:spAutoFit/>
              </a:bodyPr>
              <a:lstStyle/>
              <a:p>
                <a:r>
                  <a:rPr lang="en-US" dirty="0"/>
                  <a:t>X</a:t>
                </a:r>
                <a:endParaRPr lang="he-IL" dirty="0"/>
              </a:p>
            </p:txBody>
          </p:sp>
          <p:sp>
            <p:nvSpPr>
              <p:cNvPr id="11" name="TextBox 10">
                <a:extLst>
                  <a:ext uri="{FF2B5EF4-FFF2-40B4-BE49-F238E27FC236}">
                    <a16:creationId xmlns:a16="http://schemas.microsoft.com/office/drawing/2014/main" id="{E552E733-E9CA-4A00-9D7D-C7CA5557578E}"/>
                  </a:ext>
                </a:extLst>
              </p:cNvPr>
              <p:cNvSpPr txBox="1"/>
              <p:nvPr/>
            </p:nvSpPr>
            <p:spPr>
              <a:xfrm>
                <a:off x="11670817" y="642794"/>
                <a:ext cx="528507" cy="321057"/>
              </a:xfrm>
              <a:prstGeom prst="rect">
                <a:avLst/>
              </a:prstGeom>
              <a:noFill/>
            </p:spPr>
            <p:txBody>
              <a:bodyPr wrap="square" rtlCol="1">
                <a:spAutoFit/>
              </a:bodyPr>
              <a:lstStyle/>
              <a:p>
                <a:r>
                  <a:rPr lang="en-US" dirty="0"/>
                  <a:t>Y</a:t>
                </a:r>
                <a:endParaRPr lang="he-IL" dirty="0"/>
              </a:p>
            </p:txBody>
          </p:sp>
          <p:sp>
            <p:nvSpPr>
              <p:cNvPr id="17" name="Plus Sign 16">
                <a:extLst>
                  <a:ext uri="{FF2B5EF4-FFF2-40B4-BE49-F238E27FC236}">
                    <a16:creationId xmlns:a16="http://schemas.microsoft.com/office/drawing/2014/main" id="{92827BB0-EAE9-4339-8BF6-B285F82F4B03}"/>
                  </a:ext>
                </a:extLst>
              </p:cNvPr>
              <p:cNvSpPr/>
              <p:nvPr/>
            </p:nvSpPr>
            <p:spPr>
              <a:xfrm>
                <a:off x="12255573" y="3517851"/>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Plus Sign 18">
                <a:extLst>
                  <a:ext uri="{FF2B5EF4-FFF2-40B4-BE49-F238E27FC236}">
                    <a16:creationId xmlns:a16="http://schemas.microsoft.com/office/drawing/2014/main" id="{BA820129-05B9-4CB2-9B2C-43ACCA164FDA}"/>
                  </a:ext>
                </a:extLst>
              </p:cNvPr>
              <p:cNvSpPr/>
              <p:nvPr/>
            </p:nvSpPr>
            <p:spPr>
              <a:xfrm>
                <a:off x="12957006" y="1405821"/>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Plus Sign 19">
                <a:extLst>
                  <a:ext uri="{FF2B5EF4-FFF2-40B4-BE49-F238E27FC236}">
                    <a16:creationId xmlns:a16="http://schemas.microsoft.com/office/drawing/2014/main" id="{7C3CB4E8-90CE-4088-BEE3-2C6823B5176A}"/>
                  </a:ext>
                </a:extLst>
              </p:cNvPr>
              <p:cNvSpPr/>
              <p:nvPr/>
            </p:nvSpPr>
            <p:spPr>
              <a:xfrm>
                <a:off x="12493951" y="2831077"/>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Plus Sign 20">
                <a:extLst>
                  <a:ext uri="{FF2B5EF4-FFF2-40B4-BE49-F238E27FC236}">
                    <a16:creationId xmlns:a16="http://schemas.microsoft.com/office/drawing/2014/main" id="{B4002283-A892-462B-B684-CC8C465873B3}"/>
                  </a:ext>
                </a:extLst>
              </p:cNvPr>
              <p:cNvSpPr/>
              <p:nvPr/>
            </p:nvSpPr>
            <p:spPr>
              <a:xfrm>
                <a:off x="12893147" y="2368745"/>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Plus Sign 21">
                <a:extLst>
                  <a:ext uri="{FF2B5EF4-FFF2-40B4-BE49-F238E27FC236}">
                    <a16:creationId xmlns:a16="http://schemas.microsoft.com/office/drawing/2014/main" id="{E8A029A1-7906-42FF-B2BF-ABBEB249E941}"/>
                  </a:ext>
                </a:extLst>
              </p:cNvPr>
              <p:cNvSpPr/>
              <p:nvPr/>
            </p:nvSpPr>
            <p:spPr>
              <a:xfrm>
                <a:off x="13298983" y="1614401"/>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3" name="Plus Sign 22">
                <a:extLst>
                  <a:ext uri="{FF2B5EF4-FFF2-40B4-BE49-F238E27FC236}">
                    <a16:creationId xmlns:a16="http://schemas.microsoft.com/office/drawing/2014/main" id="{AEE15592-3A2D-4FAA-90FC-31A29A5358F6}"/>
                  </a:ext>
                </a:extLst>
              </p:cNvPr>
              <p:cNvSpPr/>
              <p:nvPr/>
            </p:nvSpPr>
            <p:spPr>
              <a:xfrm>
                <a:off x="12972385" y="1921633"/>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4" name="Plus Sign 23">
                <a:extLst>
                  <a:ext uri="{FF2B5EF4-FFF2-40B4-BE49-F238E27FC236}">
                    <a16:creationId xmlns:a16="http://schemas.microsoft.com/office/drawing/2014/main" id="{0652B2F3-67D6-49AB-A6E3-9A161C4533EC}"/>
                  </a:ext>
                </a:extLst>
              </p:cNvPr>
              <p:cNvSpPr/>
              <p:nvPr/>
            </p:nvSpPr>
            <p:spPr>
              <a:xfrm>
                <a:off x="13701646" y="811032"/>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5" name="Plus Sign 24">
                <a:extLst>
                  <a:ext uri="{FF2B5EF4-FFF2-40B4-BE49-F238E27FC236}">
                    <a16:creationId xmlns:a16="http://schemas.microsoft.com/office/drawing/2014/main" id="{29377D4C-165D-4736-BD65-E5F14554678A}"/>
                  </a:ext>
                </a:extLst>
              </p:cNvPr>
              <p:cNvSpPr/>
              <p:nvPr/>
            </p:nvSpPr>
            <p:spPr>
              <a:xfrm>
                <a:off x="12860847" y="3015780"/>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6" name="Plus Sign 25">
                <a:extLst>
                  <a:ext uri="{FF2B5EF4-FFF2-40B4-BE49-F238E27FC236}">
                    <a16:creationId xmlns:a16="http://schemas.microsoft.com/office/drawing/2014/main" id="{72DFE592-9103-4B10-A229-238C83A7ACD1}"/>
                  </a:ext>
                </a:extLst>
              </p:cNvPr>
              <p:cNvSpPr/>
              <p:nvPr/>
            </p:nvSpPr>
            <p:spPr>
              <a:xfrm>
                <a:off x="13645569" y="1250527"/>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9" name="TextBox 38">
                <a:extLst>
                  <a:ext uri="{FF2B5EF4-FFF2-40B4-BE49-F238E27FC236}">
                    <a16:creationId xmlns:a16="http://schemas.microsoft.com/office/drawing/2014/main" id="{29B276BA-8F8B-40BB-B1A7-BD7FD25A029D}"/>
                  </a:ext>
                </a:extLst>
              </p:cNvPr>
              <p:cNvSpPr txBox="1"/>
              <p:nvPr/>
            </p:nvSpPr>
            <p:spPr>
              <a:xfrm>
                <a:off x="12902628" y="4499436"/>
                <a:ext cx="2385973" cy="369332"/>
              </a:xfrm>
              <a:prstGeom prst="rect">
                <a:avLst/>
              </a:prstGeom>
              <a:noFill/>
            </p:spPr>
            <p:txBody>
              <a:bodyPr wrap="square" rtlCol="1">
                <a:spAutoFit/>
              </a:bodyPr>
              <a:lstStyle/>
              <a:p>
                <a:r>
                  <a:rPr lang="en-US" dirty="0"/>
                  <a:t>Regression</a:t>
                </a:r>
                <a:endParaRPr lang="he-IL" dirty="0"/>
              </a:p>
            </p:txBody>
          </p:sp>
        </p:grpSp>
        <p:sp>
          <p:nvSpPr>
            <p:cNvPr id="41" name="Plus Sign 40">
              <a:extLst>
                <a:ext uri="{FF2B5EF4-FFF2-40B4-BE49-F238E27FC236}">
                  <a16:creationId xmlns:a16="http://schemas.microsoft.com/office/drawing/2014/main" id="{2C112F3D-B15D-4A1B-B7DA-23A9E83CC699}"/>
                </a:ext>
              </a:extLst>
            </p:cNvPr>
            <p:cNvSpPr/>
            <p:nvPr/>
          </p:nvSpPr>
          <p:spPr>
            <a:xfrm>
              <a:off x="9392345" y="1866662"/>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2" name="Plus Sign 41">
              <a:extLst>
                <a:ext uri="{FF2B5EF4-FFF2-40B4-BE49-F238E27FC236}">
                  <a16:creationId xmlns:a16="http://schemas.microsoft.com/office/drawing/2014/main" id="{9F04E446-83AB-4FB6-9046-F68A48728F6D}"/>
                </a:ext>
              </a:extLst>
            </p:cNvPr>
            <p:cNvSpPr/>
            <p:nvPr/>
          </p:nvSpPr>
          <p:spPr>
            <a:xfrm>
              <a:off x="9565776" y="2081917"/>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3" name="Plus Sign 42">
              <a:extLst>
                <a:ext uri="{FF2B5EF4-FFF2-40B4-BE49-F238E27FC236}">
                  <a16:creationId xmlns:a16="http://schemas.microsoft.com/office/drawing/2014/main" id="{D4B6242A-851E-411F-9189-2D0F18F1BC08}"/>
                </a:ext>
              </a:extLst>
            </p:cNvPr>
            <p:cNvSpPr/>
            <p:nvPr/>
          </p:nvSpPr>
          <p:spPr>
            <a:xfrm>
              <a:off x="9755918" y="1696600"/>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4" name="Plus Sign 43">
              <a:extLst>
                <a:ext uri="{FF2B5EF4-FFF2-40B4-BE49-F238E27FC236}">
                  <a16:creationId xmlns:a16="http://schemas.microsoft.com/office/drawing/2014/main" id="{DBD4BC60-113F-44BA-B8FC-EAB5C463104D}"/>
                </a:ext>
              </a:extLst>
            </p:cNvPr>
            <p:cNvSpPr/>
            <p:nvPr/>
          </p:nvSpPr>
          <p:spPr>
            <a:xfrm>
              <a:off x="10230709" y="1983657"/>
              <a:ext cx="260056" cy="262446"/>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Freeform: Shape 3">
              <a:extLst>
                <a:ext uri="{FF2B5EF4-FFF2-40B4-BE49-F238E27FC236}">
                  <a16:creationId xmlns:a16="http://schemas.microsoft.com/office/drawing/2014/main" id="{9307A746-CB76-445F-8797-FCA77DEF7090}"/>
                </a:ext>
              </a:extLst>
            </p:cNvPr>
            <p:cNvSpPr/>
            <p:nvPr/>
          </p:nvSpPr>
          <p:spPr>
            <a:xfrm>
              <a:off x="7751428" y="2000145"/>
              <a:ext cx="3003258" cy="2714468"/>
            </a:xfrm>
            <a:custGeom>
              <a:avLst/>
              <a:gdLst>
                <a:gd name="connsiteX0" fmla="*/ 0 w 3003258"/>
                <a:gd name="connsiteY0" fmla="*/ 2714468 h 2714468"/>
                <a:gd name="connsiteX1" fmla="*/ 444616 w 3003258"/>
                <a:gd name="connsiteY1" fmla="*/ 910835 h 2714468"/>
                <a:gd name="connsiteX2" fmla="*/ 1275126 w 3003258"/>
                <a:gd name="connsiteY2" fmla="*/ 88714 h 2714468"/>
                <a:gd name="connsiteX3" fmla="*/ 2348917 w 3003258"/>
                <a:gd name="connsiteY3" fmla="*/ 13213 h 2714468"/>
                <a:gd name="connsiteX4" fmla="*/ 3003258 w 3003258"/>
                <a:gd name="connsiteY4" fmla="*/ 4824 h 2714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3258" h="2714468">
                  <a:moveTo>
                    <a:pt x="0" y="2714468"/>
                  </a:moveTo>
                  <a:cubicBezTo>
                    <a:pt x="116047" y="2031464"/>
                    <a:pt x="232095" y="1348461"/>
                    <a:pt x="444616" y="910835"/>
                  </a:cubicBezTo>
                  <a:cubicBezTo>
                    <a:pt x="657137" y="473209"/>
                    <a:pt x="957742" y="238318"/>
                    <a:pt x="1275126" y="88714"/>
                  </a:cubicBezTo>
                  <a:cubicBezTo>
                    <a:pt x="1592510" y="-60890"/>
                    <a:pt x="2060895" y="27195"/>
                    <a:pt x="2348917" y="13213"/>
                  </a:cubicBezTo>
                  <a:cubicBezTo>
                    <a:pt x="2636939" y="-769"/>
                    <a:pt x="2891405" y="630"/>
                    <a:pt x="3003258" y="4824"/>
                  </a:cubicBezTo>
                </a:path>
              </a:pathLst>
            </a:cu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sp>
        <p:nvSpPr>
          <p:cNvPr id="45" name="Rectangle 44">
            <a:extLst>
              <a:ext uri="{FF2B5EF4-FFF2-40B4-BE49-F238E27FC236}">
                <a16:creationId xmlns:a16="http://schemas.microsoft.com/office/drawing/2014/main" id="{9221EAE8-89D8-4626-8320-98D01EF92525}"/>
              </a:ext>
            </a:extLst>
          </p:cNvPr>
          <p:cNvSpPr/>
          <p:nvPr/>
        </p:nvSpPr>
        <p:spPr>
          <a:xfrm>
            <a:off x="449179" y="3159241"/>
            <a:ext cx="2338552" cy="97941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r>
              <a:rPr lang="en-US" dirty="0">
                <a:solidFill>
                  <a:schemeClr val="tx1"/>
                </a:solidFill>
              </a:rPr>
              <a:t>Linear Regression</a:t>
            </a:r>
            <a:endParaRPr lang="he-IL" dirty="0">
              <a:solidFill>
                <a:schemeClr val="tx1"/>
              </a:solidFill>
            </a:endParaRPr>
          </a:p>
        </p:txBody>
      </p:sp>
      <p:sp>
        <p:nvSpPr>
          <p:cNvPr id="46" name="Rectangle 45">
            <a:extLst>
              <a:ext uri="{FF2B5EF4-FFF2-40B4-BE49-F238E27FC236}">
                <a16:creationId xmlns:a16="http://schemas.microsoft.com/office/drawing/2014/main" id="{A647079B-41E8-4F67-81EB-9E9C744B22C8}"/>
              </a:ext>
            </a:extLst>
          </p:cNvPr>
          <p:cNvSpPr/>
          <p:nvPr/>
        </p:nvSpPr>
        <p:spPr>
          <a:xfrm>
            <a:off x="459462" y="4740591"/>
            <a:ext cx="2338552" cy="97941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1" anchor="ctr"/>
          <a:lstStyle/>
          <a:p>
            <a:pPr algn="ctr"/>
            <a:r>
              <a:rPr lang="en-US" dirty="0">
                <a:solidFill>
                  <a:schemeClr val="tx1"/>
                </a:solidFill>
              </a:rPr>
              <a:t>Ridge Regression</a:t>
            </a:r>
            <a:endParaRPr lang="he-IL" dirty="0">
              <a:solidFill>
                <a:schemeClr val="tx1"/>
              </a:solidFill>
            </a:endParaRPr>
          </a:p>
        </p:txBody>
      </p:sp>
      <p:sp>
        <p:nvSpPr>
          <p:cNvPr id="28" name="Title 1">
            <a:extLst>
              <a:ext uri="{FF2B5EF4-FFF2-40B4-BE49-F238E27FC236}">
                <a16:creationId xmlns:a16="http://schemas.microsoft.com/office/drawing/2014/main" id="{427E5EA4-0BDA-7B42-A23F-AA26D237E8C4}"/>
              </a:ext>
            </a:extLst>
          </p:cNvPr>
          <p:cNvSpPr txBox="1">
            <a:spLocks/>
          </p:cNvSpPr>
          <p:nvPr/>
        </p:nvSpPr>
        <p:spPr>
          <a:xfrm>
            <a:off x="1066800" y="265427"/>
            <a:ext cx="10058400" cy="63017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atin typeface="Arial" panose="020B0604020202020204" pitchFamily="34" charset="0"/>
                <a:cs typeface="Arial" panose="020B0604020202020204" pitchFamily="34" charset="0"/>
              </a:rPr>
              <a:t>Supervised Learning </a:t>
            </a: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6284376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EDDBC5-5E5E-9642-8466-8EA3279DB2D4}"/>
              </a:ext>
            </a:extLst>
          </p:cNvPr>
          <p:cNvPicPr>
            <a:picLocks noChangeAspect="1"/>
          </p:cNvPicPr>
          <p:nvPr/>
        </p:nvPicPr>
        <p:blipFill>
          <a:blip r:embed="rId3"/>
          <a:stretch>
            <a:fillRect/>
          </a:stretch>
        </p:blipFill>
        <p:spPr>
          <a:xfrm>
            <a:off x="596347" y="90723"/>
            <a:ext cx="10999305" cy="6701017"/>
          </a:xfrm>
          <a:prstGeom prst="rect">
            <a:avLst/>
          </a:prstGeom>
        </p:spPr>
      </p:pic>
    </p:spTree>
    <p:extLst>
      <p:ext uri="{BB962C8B-B14F-4D97-AF65-F5344CB8AC3E}">
        <p14:creationId xmlns:p14="http://schemas.microsoft.com/office/powerpoint/2010/main" val="32105015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774D0B-BCE1-1040-964A-AB575B2D8644}"/>
              </a:ext>
            </a:extLst>
          </p:cNvPr>
          <p:cNvPicPr>
            <a:picLocks noChangeAspect="1"/>
          </p:cNvPicPr>
          <p:nvPr/>
        </p:nvPicPr>
        <p:blipFill>
          <a:blip r:embed="rId3"/>
          <a:stretch>
            <a:fillRect/>
          </a:stretch>
        </p:blipFill>
        <p:spPr>
          <a:xfrm>
            <a:off x="1685764" y="84790"/>
            <a:ext cx="8875556" cy="6697010"/>
          </a:xfrm>
          <a:prstGeom prst="rect">
            <a:avLst/>
          </a:prstGeom>
        </p:spPr>
      </p:pic>
    </p:spTree>
    <p:extLst>
      <p:ext uri="{BB962C8B-B14F-4D97-AF65-F5344CB8AC3E}">
        <p14:creationId xmlns:p14="http://schemas.microsoft.com/office/powerpoint/2010/main" val="77909731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itle 9"/>
          <p:cNvSpPr txBox="1">
            <a:spLocks/>
          </p:cNvSpPr>
          <p:nvPr/>
        </p:nvSpPr>
        <p:spPr>
          <a:xfrm>
            <a:off x="1641166" y="122896"/>
            <a:ext cx="8950023" cy="924247"/>
          </a:xfrm>
          <a:prstGeom prst="rect">
            <a:avLst/>
          </a:prstGeom>
        </p:spPr>
        <p:txBody>
          <a:bodyPr vert="horz" lIns="91440" tIns="45720" rIns="91440" bIns="45720" rtlCol="0" anchor="ctr">
            <a:noAutofit/>
          </a:bodyPr>
          <a:lstStyle/>
          <a:p>
            <a:pPr algn="ctr"/>
            <a:r>
              <a:rPr lang="en-US" sz="4000" dirty="0">
                <a:solidFill>
                  <a:prstClr val="black"/>
                </a:solidFill>
                <a:latin typeface="Arial" panose="020B0604020202020204" pitchFamily="34" charset="0"/>
                <a:cs typeface="Arial" panose="020B0604020202020204" pitchFamily="34" charset="0"/>
              </a:rPr>
              <a:t>Data Sets</a:t>
            </a:r>
          </a:p>
        </p:txBody>
      </p:sp>
      <p:sp>
        <p:nvSpPr>
          <p:cNvPr id="4" name="TextBox 3"/>
          <p:cNvSpPr txBox="1"/>
          <p:nvPr/>
        </p:nvSpPr>
        <p:spPr>
          <a:xfrm>
            <a:off x="503582" y="1114511"/>
            <a:ext cx="11078817" cy="5068439"/>
          </a:xfrm>
          <a:prstGeom prst="rect">
            <a:avLst/>
          </a:prstGeom>
          <a:noFill/>
        </p:spPr>
        <p:txBody>
          <a:bodyPr wrap="square" rtlCol="0">
            <a:spAutoFit/>
          </a:bodyPr>
          <a:lstStyle/>
          <a:p>
            <a:pPr marL="342900" indent="-342900">
              <a:buFont typeface="Arial"/>
              <a:buChar char="•"/>
            </a:pPr>
            <a:r>
              <a:rPr lang="en-US" sz="2800" dirty="0"/>
              <a:t>Avenue </a:t>
            </a:r>
            <a:r>
              <a:rPr lang="cs-CZ" sz="2800" dirty="0">
                <a:solidFill>
                  <a:srgbClr val="0000FF"/>
                </a:solidFill>
              </a:rPr>
              <a:t>[</a:t>
            </a:r>
            <a:r>
              <a:rPr lang="cs-CZ" sz="2800" dirty="0" err="1">
                <a:solidFill>
                  <a:srgbClr val="0000FF"/>
                </a:solidFill>
              </a:rPr>
              <a:t>Lu</a:t>
            </a:r>
            <a:r>
              <a:rPr lang="cs-CZ" sz="2800" dirty="0">
                <a:solidFill>
                  <a:srgbClr val="0000FF"/>
                </a:solidFill>
              </a:rPr>
              <a:t> et al, ICCV13]</a:t>
            </a:r>
          </a:p>
          <a:p>
            <a:pPr marL="342900" indent="-342900">
              <a:buFont typeface="Arial"/>
              <a:buChar char="•"/>
            </a:pPr>
            <a:r>
              <a:rPr lang="en-US" sz="2800" dirty="0">
                <a:solidFill>
                  <a:prstClr val="black"/>
                </a:solidFill>
              </a:rPr>
              <a:t>Subway </a:t>
            </a:r>
            <a:r>
              <a:rPr lang="cs-CZ" sz="2800" dirty="0">
                <a:solidFill>
                  <a:srgbClr val="0000FF"/>
                </a:solidFill>
              </a:rPr>
              <a:t>[Adam et al, PAMI08]</a:t>
            </a:r>
          </a:p>
          <a:p>
            <a:pPr marL="342900" indent="-342900">
              <a:buFont typeface="Arial"/>
              <a:buChar char="•"/>
            </a:pPr>
            <a:r>
              <a:rPr lang="cs-CZ" sz="2800" dirty="0" err="1"/>
              <a:t>ShanghaiTech</a:t>
            </a:r>
            <a:r>
              <a:rPr lang="cs-CZ" sz="2800" dirty="0">
                <a:solidFill>
                  <a:srgbClr val="0000FF"/>
                </a:solidFill>
              </a:rPr>
              <a:t> [</a:t>
            </a:r>
            <a:r>
              <a:rPr lang="cs-CZ" sz="2800" dirty="0" err="1">
                <a:solidFill>
                  <a:srgbClr val="0000FF"/>
                </a:solidFill>
              </a:rPr>
              <a:t>Luo</a:t>
            </a:r>
            <a:r>
              <a:rPr lang="cs-CZ" sz="2800" dirty="0">
                <a:solidFill>
                  <a:srgbClr val="0000FF"/>
                </a:solidFill>
              </a:rPr>
              <a:t> et al., ICCV 2017]</a:t>
            </a:r>
          </a:p>
          <a:p>
            <a:pPr marL="342900" indent="-342900">
              <a:lnSpc>
                <a:spcPct val="120000"/>
              </a:lnSpc>
              <a:buFont typeface="Arial"/>
              <a:buChar char="•"/>
            </a:pPr>
            <a:r>
              <a:rPr lang="en-US" sz="2800" dirty="0"/>
              <a:t>UMN </a:t>
            </a:r>
            <a:r>
              <a:rPr lang="cs-CZ" sz="2800" dirty="0">
                <a:solidFill>
                  <a:srgbClr val="0000FF"/>
                </a:solidFill>
              </a:rPr>
              <a:t>[</a:t>
            </a:r>
            <a:r>
              <a:rPr lang="cs-CZ" sz="2800" dirty="0" err="1">
                <a:solidFill>
                  <a:srgbClr val="0000FF"/>
                </a:solidFill>
              </a:rPr>
              <a:t>Mehran</a:t>
            </a:r>
            <a:r>
              <a:rPr lang="cs-CZ" sz="2800" dirty="0">
                <a:solidFill>
                  <a:srgbClr val="0000FF"/>
                </a:solidFill>
              </a:rPr>
              <a:t> et al, CVPR09]</a:t>
            </a:r>
          </a:p>
          <a:p>
            <a:pPr marL="342900" indent="-342900">
              <a:lnSpc>
                <a:spcPct val="120000"/>
              </a:lnSpc>
              <a:buFont typeface="Arial"/>
              <a:buChar char="•"/>
            </a:pPr>
            <a:endParaRPr lang="cs-CZ" sz="2800" dirty="0">
              <a:solidFill>
                <a:srgbClr val="0000FF"/>
              </a:solidFill>
            </a:endParaRPr>
          </a:p>
          <a:p>
            <a:pPr marL="342900" indent="-342900">
              <a:lnSpc>
                <a:spcPct val="120000"/>
              </a:lnSpc>
              <a:buFont typeface="Arial"/>
              <a:buChar char="•"/>
            </a:pPr>
            <a:endParaRPr lang="cs-CZ" sz="2800" dirty="0">
              <a:solidFill>
                <a:srgbClr val="0000FF"/>
              </a:solidFill>
            </a:endParaRPr>
          </a:p>
          <a:p>
            <a:pPr>
              <a:lnSpc>
                <a:spcPct val="120000"/>
              </a:lnSpc>
            </a:pPr>
            <a:endParaRPr lang="cs-CZ" sz="2800" dirty="0">
              <a:solidFill>
                <a:srgbClr val="0000FF"/>
              </a:solidFill>
            </a:endParaRPr>
          </a:p>
          <a:p>
            <a:pPr marL="342900" indent="-342900">
              <a:buFont typeface="Arial"/>
              <a:buChar char="•"/>
            </a:pPr>
            <a:r>
              <a:rPr lang="en-US" sz="2800" dirty="0"/>
              <a:t>Area under the ROC curve (AUC) computed with respect to:</a:t>
            </a:r>
          </a:p>
          <a:p>
            <a:pPr marL="457200" indent="-457200">
              <a:buFont typeface="+mj-lt"/>
              <a:buAutoNum type="arabicParenR"/>
            </a:pPr>
            <a:r>
              <a:rPr lang="en-US" sz="2800" dirty="0"/>
              <a:t>ground-truth frame-level annotations</a:t>
            </a:r>
          </a:p>
          <a:p>
            <a:pPr>
              <a:lnSpc>
                <a:spcPct val="120000"/>
              </a:lnSpc>
            </a:pPr>
            <a:endParaRPr lang="en-US" sz="2400" dirty="0"/>
          </a:p>
          <a:p>
            <a:pPr marL="342900" indent="-342900">
              <a:lnSpc>
                <a:spcPct val="120000"/>
              </a:lnSpc>
              <a:buFont typeface="Arial"/>
              <a:buChar char="•"/>
            </a:pPr>
            <a:endParaRPr lang="en-US" dirty="0">
              <a:solidFill>
                <a:prstClr val="black"/>
              </a:solidFill>
              <a:latin typeface="Calibri"/>
            </a:endParaRPr>
          </a:p>
        </p:txBody>
      </p:sp>
      <p:sp>
        <p:nvSpPr>
          <p:cNvPr id="5" name="Title 9">
            <a:extLst>
              <a:ext uri="{FF2B5EF4-FFF2-40B4-BE49-F238E27FC236}">
                <a16:creationId xmlns:a16="http://schemas.microsoft.com/office/drawing/2014/main" id="{38A3919A-3A10-7F41-910C-63D6E64ECAD0}"/>
              </a:ext>
            </a:extLst>
          </p:cNvPr>
          <p:cNvSpPr txBox="1">
            <a:spLocks/>
          </p:cNvSpPr>
          <p:nvPr/>
        </p:nvSpPr>
        <p:spPr>
          <a:xfrm>
            <a:off x="1641166" y="3125176"/>
            <a:ext cx="8950023" cy="924247"/>
          </a:xfrm>
          <a:prstGeom prst="rect">
            <a:avLst/>
          </a:prstGeom>
        </p:spPr>
        <p:txBody>
          <a:bodyPr vert="horz" lIns="91440" tIns="45720" rIns="91440" bIns="45720" rtlCol="0" anchor="ctr">
            <a:noAutofit/>
          </a:bodyPr>
          <a:lstStyle/>
          <a:p>
            <a:pPr algn="ctr"/>
            <a:r>
              <a:rPr lang="en-US" sz="4000" dirty="0">
                <a:solidFill>
                  <a:prstClr val="black"/>
                </a:solidFill>
                <a:latin typeface="Arial" panose="020B0604020202020204" pitchFamily="34" charset="0"/>
                <a:cs typeface="Arial" panose="020B0604020202020204" pitchFamily="34" charset="0"/>
              </a:rPr>
              <a:t>Evaluation Metrics</a:t>
            </a:r>
          </a:p>
        </p:txBody>
      </p:sp>
    </p:spTree>
    <p:custDataLst>
      <p:tags r:id="rId1"/>
    </p:custDataLst>
    <p:extLst>
      <p:ext uri="{BB962C8B-B14F-4D97-AF65-F5344CB8AC3E}">
        <p14:creationId xmlns:p14="http://schemas.microsoft.com/office/powerpoint/2010/main" val="1287439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itle 9"/>
          <p:cNvSpPr txBox="1">
            <a:spLocks/>
          </p:cNvSpPr>
          <p:nvPr/>
        </p:nvSpPr>
        <p:spPr>
          <a:xfrm>
            <a:off x="1641166" y="122896"/>
            <a:ext cx="8950023" cy="924247"/>
          </a:xfrm>
          <a:prstGeom prst="rect">
            <a:avLst/>
          </a:prstGeom>
        </p:spPr>
        <p:txBody>
          <a:bodyPr vert="horz" lIns="91440" tIns="45720" rIns="91440" bIns="45720" rtlCol="0" anchor="ctr">
            <a:noAutofit/>
          </a:bodyPr>
          <a:lstStyle/>
          <a:p>
            <a:pPr algn="ctr"/>
            <a:r>
              <a:rPr lang="en-US" sz="4000" dirty="0">
                <a:solidFill>
                  <a:prstClr val="black"/>
                </a:solidFill>
                <a:latin typeface="Arial" panose="020B0604020202020204" pitchFamily="34" charset="0"/>
                <a:cs typeface="Arial" panose="020B0604020202020204" pitchFamily="34" charset="0"/>
              </a:rPr>
              <a:t>Preliminary results on </a:t>
            </a:r>
            <a:r>
              <a:rPr lang="en-US" sz="4000" dirty="0" err="1">
                <a:solidFill>
                  <a:prstClr val="black"/>
                </a:solidFill>
                <a:latin typeface="Arial" panose="020B0604020202020204" pitchFamily="34" charset="0"/>
                <a:cs typeface="Arial" panose="020B0604020202020204" pitchFamily="34" charset="0"/>
              </a:rPr>
              <a:t>ShanghaiTech</a:t>
            </a:r>
            <a:endParaRPr lang="en-US" sz="4000" dirty="0">
              <a:solidFill>
                <a:prstClr val="black"/>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1097ED3F-0F63-DB4E-A308-9BA64812EB84}"/>
              </a:ext>
            </a:extLst>
          </p:cNvPr>
          <p:cNvPicPr>
            <a:picLocks noChangeAspect="1"/>
          </p:cNvPicPr>
          <p:nvPr/>
        </p:nvPicPr>
        <p:blipFill>
          <a:blip r:embed="rId4"/>
          <a:stretch>
            <a:fillRect/>
          </a:stretch>
        </p:blipFill>
        <p:spPr>
          <a:xfrm>
            <a:off x="1636253" y="1828800"/>
            <a:ext cx="8919494" cy="3588909"/>
          </a:xfrm>
          <a:prstGeom prst="rect">
            <a:avLst/>
          </a:prstGeom>
        </p:spPr>
      </p:pic>
    </p:spTree>
    <p:custDataLst>
      <p:tags r:id="rId1"/>
    </p:custDataLst>
    <p:extLst>
      <p:ext uri="{BB962C8B-B14F-4D97-AF65-F5344CB8AC3E}">
        <p14:creationId xmlns:p14="http://schemas.microsoft.com/office/powerpoint/2010/main" val="27347551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AF1E43-744F-654D-B05E-3559FA2BBBF9}"/>
              </a:ext>
            </a:extLst>
          </p:cNvPr>
          <p:cNvPicPr>
            <a:picLocks noChangeAspect="1"/>
          </p:cNvPicPr>
          <p:nvPr/>
        </p:nvPicPr>
        <p:blipFill>
          <a:blip r:embed="rId4"/>
          <a:stretch>
            <a:fillRect/>
          </a:stretch>
        </p:blipFill>
        <p:spPr>
          <a:xfrm>
            <a:off x="3063241" y="67876"/>
            <a:ext cx="6126764" cy="6790124"/>
          </a:xfrm>
          <a:prstGeom prst="rect">
            <a:avLst/>
          </a:prstGeom>
        </p:spPr>
      </p:pic>
    </p:spTree>
    <p:custDataLst>
      <p:tags r:id="rId1"/>
    </p:custDataLst>
    <p:extLst>
      <p:ext uri="{BB962C8B-B14F-4D97-AF65-F5344CB8AC3E}">
        <p14:creationId xmlns:p14="http://schemas.microsoft.com/office/powerpoint/2010/main" val="125058419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29C1E3C-09A9-A543-8453-A89C79340D0A}"/>
              </a:ext>
            </a:extLst>
          </p:cNvPr>
          <p:cNvPicPr>
            <a:picLocks noChangeAspect="1"/>
          </p:cNvPicPr>
          <p:nvPr/>
        </p:nvPicPr>
        <p:blipFill>
          <a:blip r:embed="rId3"/>
          <a:stretch>
            <a:fillRect/>
          </a:stretch>
        </p:blipFill>
        <p:spPr>
          <a:xfrm>
            <a:off x="2493592" y="0"/>
            <a:ext cx="7204816" cy="6858000"/>
          </a:xfrm>
          <a:prstGeom prst="rect">
            <a:avLst/>
          </a:prstGeom>
        </p:spPr>
      </p:pic>
    </p:spTree>
    <p:extLst>
      <p:ext uri="{BB962C8B-B14F-4D97-AF65-F5344CB8AC3E}">
        <p14:creationId xmlns:p14="http://schemas.microsoft.com/office/powerpoint/2010/main" val="286354389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_abnormal_ST38">
            <a:hlinkClick r:id="" action="ppaction://media"/>
            <a:extLst>
              <a:ext uri="{FF2B5EF4-FFF2-40B4-BE49-F238E27FC236}">
                <a16:creationId xmlns:a16="http://schemas.microsoft.com/office/drawing/2014/main" id="{AE7CC64C-FCEA-A946-953F-F00623CEB7D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62783" y="1246229"/>
            <a:ext cx="8266434" cy="4705985"/>
          </a:xfrm>
          <a:prstGeom prst="rect">
            <a:avLst/>
          </a:prstGeom>
        </p:spPr>
      </p:pic>
      <p:sp>
        <p:nvSpPr>
          <p:cNvPr id="3" name="Title 9">
            <a:extLst>
              <a:ext uri="{FF2B5EF4-FFF2-40B4-BE49-F238E27FC236}">
                <a16:creationId xmlns:a16="http://schemas.microsoft.com/office/drawing/2014/main" id="{B7B31357-9AF8-4C47-AE31-9DFF9AF6BDFF}"/>
              </a:ext>
            </a:extLst>
          </p:cNvPr>
          <p:cNvSpPr txBox="1">
            <a:spLocks/>
          </p:cNvSpPr>
          <p:nvPr/>
        </p:nvSpPr>
        <p:spPr>
          <a:xfrm>
            <a:off x="1205948" y="122896"/>
            <a:ext cx="9713843" cy="924247"/>
          </a:xfrm>
          <a:prstGeom prst="rect">
            <a:avLst/>
          </a:prstGeom>
        </p:spPr>
        <p:txBody>
          <a:bodyPr vert="horz" lIns="91440" tIns="45720" rIns="91440" bIns="45720" rtlCol="0" anchor="ctr">
            <a:noAutofit/>
          </a:bodyPr>
          <a:lstStyle/>
          <a:p>
            <a:pPr algn="ctr"/>
            <a:r>
              <a:rPr lang="en-US" sz="4000" dirty="0">
                <a:solidFill>
                  <a:prstClr val="black"/>
                </a:solidFill>
                <a:latin typeface="Arial" panose="020B0604020202020204" pitchFamily="34" charset="0"/>
                <a:cs typeface="Arial" panose="020B0604020202020204" pitchFamily="34" charset="0"/>
              </a:rPr>
              <a:t>Video example for anomaly localization </a:t>
            </a:r>
          </a:p>
        </p:txBody>
      </p:sp>
    </p:spTree>
    <p:extLst>
      <p:ext uri="{BB962C8B-B14F-4D97-AF65-F5344CB8AC3E}">
        <p14:creationId xmlns:p14="http://schemas.microsoft.com/office/powerpoint/2010/main" val="1090081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2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itle 9"/>
          <p:cNvSpPr txBox="1">
            <a:spLocks/>
          </p:cNvSpPr>
          <p:nvPr/>
        </p:nvSpPr>
        <p:spPr>
          <a:xfrm>
            <a:off x="1641166" y="295173"/>
            <a:ext cx="8950023" cy="924247"/>
          </a:xfrm>
          <a:prstGeom prst="rect">
            <a:avLst/>
          </a:prstGeom>
        </p:spPr>
        <p:txBody>
          <a:bodyPr vert="horz" lIns="91440" tIns="45720" rIns="91440" bIns="45720" rtlCol="0" anchor="ctr">
            <a:noAutofit/>
          </a:bodyPr>
          <a:lstStyle/>
          <a:p>
            <a:pPr algn="ctr"/>
            <a:r>
              <a:rPr lang="en-US" sz="4800" dirty="0">
                <a:solidFill>
                  <a:prstClr val="black"/>
                </a:solidFill>
                <a:latin typeface="Calibri"/>
                <a:cs typeface="Arial" pitchFamily="34" charset="0"/>
              </a:rPr>
              <a:t>Remarks</a:t>
            </a:r>
          </a:p>
        </p:txBody>
      </p:sp>
      <p:sp>
        <p:nvSpPr>
          <p:cNvPr id="4" name="TextBox 3"/>
          <p:cNvSpPr txBox="1"/>
          <p:nvPr/>
        </p:nvSpPr>
        <p:spPr>
          <a:xfrm>
            <a:off x="543340" y="2343336"/>
            <a:ext cx="11158330" cy="3007555"/>
          </a:xfrm>
          <a:prstGeom prst="rect">
            <a:avLst/>
          </a:prstGeom>
          <a:noFill/>
        </p:spPr>
        <p:txBody>
          <a:bodyPr wrap="square" rtlCol="0">
            <a:spAutoFit/>
          </a:bodyPr>
          <a:lstStyle/>
          <a:p>
            <a:pPr marL="342900" indent="-342900">
              <a:lnSpc>
                <a:spcPct val="120000"/>
              </a:lnSpc>
              <a:buFont typeface="Arial"/>
              <a:buChar char="•"/>
            </a:pPr>
            <a:r>
              <a:rPr lang="en-US" sz="3200" dirty="0"/>
              <a:t>Better results by training deep auto-encoder features than using pre-trained CNN features</a:t>
            </a:r>
          </a:p>
          <a:p>
            <a:pPr marL="342900" indent="-342900">
              <a:lnSpc>
                <a:spcPct val="120000"/>
              </a:lnSpc>
              <a:buFont typeface="Arial"/>
              <a:buChar char="•"/>
            </a:pPr>
            <a:r>
              <a:rPr lang="en-US" sz="3200" dirty="0"/>
              <a:t>Focusing on objects helps to improve accuracy over state-of-the-art</a:t>
            </a:r>
          </a:p>
          <a:p>
            <a:pPr marL="342900" indent="-342900">
              <a:lnSpc>
                <a:spcPct val="120000"/>
              </a:lnSpc>
              <a:buFont typeface="Arial"/>
              <a:buChar char="•"/>
            </a:pPr>
            <a:r>
              <a:rPr lang="en-US" sz="3200" dirty="0"/>
              <a:t>Including one-versus-rest supervision is very useful</a:t>
            </a:r>
          </a:p>
        </p:txBody>
      </p:sp>
    </p:spTree>
    <p:extLst>
      <p:ext uri="{BB962C8B-B14F-4D97-AF65-F5344CB8AC3E}">
        <p14:creationId xmlns:p14="http://schemas.microsoft.com/office/powerpoint/2010/main" val="335337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CCB02-4EF5-4B50-B3A2-9F94294E9EAF}"/>
              </a:ext>
            </a:extLst>
          </p:cNvPr>
          <p:cNvSpPr>
            <a:spLocks noGrp="1"/>
          </p:cNvSpPr>
          <p:nvPr>
            <p:ph type="title"/>
          </p:nvPr>
        </p:nvSpPr>
        <p:spPr>
          <a:xfrm>
            <a:off x="238539" y="365126"/>
            <a:ext cx="11718235" cy="907084"/>
          </a:xfrm>
        </p:spPr>
        <p:txBody>
          <a:bodyPr vert="horz" lIns="91440" tIns="45720" rIns="91440" bIns="45720" rtlCol="0" anchor="ctr">
            <a:normAutofit/>
          </a:bodyPr>
          <a:lstStyle/>
          <a:p>
            <a:pPr algn="ctr"/>
            <a:r>
              <a:rPr lang="en-US" sz="3900" dirty="0">
                <a:latin typeface="Arial" panose="020B0604020202020204" pitchFamily="34" charset="0"/>
                <a:cs typeface="Arial" panose="020B0604020202020204" pitchFamily="34" charset="0"/>
              </a:rPr>
              <a:t>Supervised Learning vs Unsupervised Learning</a:t>
            </a:r>
          </a:p>
        </p:txBody>
      </p:sp>
      <p:graphicFrame>
        <p:nvGraphicFramePr>
          <p:cNvPr id="6" name="TextBox 3">
            <a:extLst>
              <a:ext uri="{FF2B5EF4-FFF2-40B4-BE49-F238E27FC236}">
                <a16:creationId xmlns:a16="http://schemas.microsoft.com/office/drawing/2014/main" id="{CD9FDABC-0B0F-40FB-8A2E-1FF5642E4333}"/>
              </a:ext>
            </a:extLst>
          </p:cNvPr>
          <p:cNvGraphicFramePr/>
          <p:nvPr>
            <p:extLst>
              <p:ext uri="{D42A27DB-BD31-4B8C-83A1-F6EECF244321}">
                <p14:modId xmlns:p14="http://schemas.microsoft.com/office/powerpoint/2010/main" val="2524298958"/>
              </p:ext>
            </p:extLst>
          </p:nvPr>
        </p:nvGraphicFramePr>
        <p:xfrm>
          <a:off x="924155" y="1736522"/>
          <a:ext cx="10366695" cy="45722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05413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CCB02-4EF5-4B50-B3A2-9F94294E9EAF}"/>
              </a:ext>
            </a:extLst>
          </p:cNvPr>
          <p:cNvSpPr>
            <a:spLocks noGrp="1"/>
          </p:cNvSpPr>
          <p:nvPr>
            <p:ph type="title"/>
          </p:nvPr>
        </p:nvSpPr>
        <p:spPr>
          <a:xfrm>
            <a:off x="1066800" y="247136"/>
            <a:ext cx="10058400" cy="877330"/>
          </a:xfrm>
        </p:spPr>
        <p:txBody>
          <a:bodyPr>
            <a:normAutofit/>
          </a:bodyPr>
          <a:lstStyle/>
          <a:p>
            <a:pPr algn="ctr"/>
            <a:r>
              <a:rPr lang="en-US" dirty="0">
                <a:latin typeface="Arial" panose="020B0604020202020204" pitchFamily="34" charset="0"/>
                <a:cs typeface="Arial" panose="020B0604020202020204" pitchFamily="34" charset="0"/>
              </a:rPr>
              <a:t>Unsupervised Learning </a:t>
            </a:r>
            <a:endParaRPr lang="he-IL"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7B4AAB4C-D83C-401D-ABB5-6559EECE92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4140" y="1235624"/>
            <a:ext cx="4135772" cy="4928933"/>
          </a:xfrm>
          <a:prstGeom prst="rect">
            <a:avLst/>
          </a:prstGeom>
        </p:spPr>
      </p:pic>
      <p:sp>
        <p:nvSpPr>
          <p:cNvPr id="5" name="Content Placeholder 2">
            <a:extLst>
              <a:ext uri="{FF2B5EF4-FFF2-40B4-BE49-F238E27FC236}">
                <a16:creationId xmlns:a16="http://schemas.microsoft.com/office/drawing/2014/main" id="{C4955510-D8F6-964D-9F6D-564531148C33}"/>
              </a:ext>
            </a:extLst>
          </p:cNvPr>
          <p:cNvSpPr>
            <a:spLocks noGrp="1"/>
          </p:cNvSpPr>
          <p:nvPr>
            <p:ph idx="1"/>
          </p:nvPr>
        </p:nvSpPr>
        <p:spPr>
          <a:xfrm>
            <a:off x="477078" y="1458097"/>
            <a:ext cx="6714554" cy="1828800"/>
          </a:xfrm>
        </p:spPr>
        <p:txBody>
          <a:bodyPr>
            <a:noAutofit/>
          </a:bodyPr>
          <a:lstStyle/>
          <a:p>
            <a:r>
              <a:rPr lang="en-US" sz="3200" dirty="0"/>
              <a:t>Data: (X, no labels!)</a:t>
            </a:r>
          </a:p>
          <a:p>
            <a:r>
              <a:rPr lang="en-US" sz="3200" dirty="0"/>
              <a:t>Goal: Learn the structure of the data </a:t>
            </a:r>
          </a:p>
          <a:p>
            <a:pPr marL="0" indent="0">
              <a:buNone/>
            </a:pPr>
            <a:r>
              <a:rPr lang="en-US" sz="3200" dirty="0"/>
              <a:t>(learn correlations between features)</a:t>
            </a:r>
          </a:p>
        </p:txBody>
      </p:sp>
    </p:spTree>
    <p:extLst>
      <p:ext uri="{BB962C8B-B14F-4D97-AF65-F5344CB8AC3E}">
        <p14:creationId xmlns:p14="http://schemas.microsoft.com/office/powerpoint/2010/main" val="30954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EF9163A-7E6C-0F47-B3A3-94916A728A80}"/>
              </a:ext>
            </a:extLst>
          </p:cNvPr>
          <p:cNvSpPr txBox="1">
            <a:spLocks/>
          </p:cNvSpPr>
          <p:nvPr/>
        </p:nvSpPr>
        <p:spPr>
          <a:xfrm>
            <a:off x="1066800" y="247136"/>
            <a:ext cx="10058400" cy="8773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atin typeface="Arial" panose="020B0604020202020204" pitchFamily="34" charset="0"/>
                <a:cs typeface="Arial" panose="020B0604020202020204" pitchFamily="34" charset="0"/>
              </a:rPr>
              <a:t>Unsupervised Learning </a:t>
            </a:r>
            <a:endParaRPr lang="he-IL" dirty="0">
              <a:latin typeface="Arial" panose="020B0604020202020204" pitchFamily="34" charset="0"/>
              <a:cs typeface="Arial" panose="020B0604020202020204" pitchFamily="34" charset="0"/>
            </a:endParaRPr>
          </a:p>
        </p:txBody>
      </p:sp>
      <p:sp>
        <p:nvSpPr>
          <p:cNvPr id="7" name="Content Placeholder 2">
            <a:extLst>
              <a:ext uri="{FF2B5EF4-FFF2-40B4-BE49-F238E27FC236}">
                <a16:creationId xmlns:a16="http://schemas.microsoft.com/office/drawing/2014/main" id="{6DB60F09-62BF-B34A-AB53-3E8988EB2EDB}"/>
              </a:ext>
            </a:extLst>
          </p:cNvPr>
          <p:cNvSpPr>
            <a:spLocks noGrp="1"/>
          </p:cNvSpPr>
          <p:nvPr>
            <p:ph idx="1"/>
          </p:nvPr>
        </p:nvSpPr>
        <p:spPr>
          <a:xfrm>
            <a:off x="600645" y="1526059"/>
            <a:ext cx="8283863" cy="3805881"/>
          </a:xfrm>
        </p:spPr>
        <p:txBody>
          <a:bodyPr>
            <a:noAutofit/>
          </a:bodyPr>
          <a:lstStyle/>
          <a:p>
            <a:r>
              <a:rPr lang="en-US" sz="3200" dirty="0"/>
              <a:t>Examples: </a:t>
            </a:r>
          </a:p>
          <a:p>
            <a:pPr>
              <a:buFont typeface="Wingdings" pitchFamily="2" charset="2"/>
              <a:buChar char="Ø"/>
            </a:pPr>
            <a:r>
              <a:rPr lang="en-US" sz="3200" dirty="0"/>
              <a:t>Clustering </a:t>
            </a:r>
          </a:p>
          <a:p>
            <a:pPr>
              <a:buFont typeface="Wingdings" pitchFamily="2" charset="2"/>
              <a:buChar char="Ø"/>
            </a:pPr>
            <a:r>
              <a:rPr lang="en-US" sz="3200" dirty="0">
                <a:solidFill>
                  <a:srgbClr val="00B050"/>
                </a:solidFill>
              </a:rPr>
              <a:t>Compression</a:t>
            </a:r>
            <a:r>
              <a:rPr lang="en-US" sz="3200" dirty="0"/>
              <a:t> </a:t>
            </a:r>
          </a:p>
          <a:p>
            <a:pPr>
              <a:buFont typeface="Wingdings" pitchFamily="2" charset="2"/>
              <a:buChar char="Ø"/>
            </a:pPr>
            <a:r>
              <a:rPr lang="en-US" sz="3200" dirty="0">
                <a:solidFill>
                  <a:srgbClr val="00B050"/>
                </a:solidFill>
              </a:rPr>
              <a:t>Feature &amp; Representation learning </a:t>
            </a:r>
          </a:p>
          <a:p>
            <a:pPr>
              <a:buFont typeface="Wingdings" pitchFamily="2" charset="2"/>
              <a:buChar char="Ø"/>
            </a:pPr>
            <a:r>
              <a:rPr lang="en-US" sz="3200" dirty="0">
                <a:solidFill>
                  <a:srgbClr val="00B050"/>
                </a:solidFill>
              </a:rPr>
              <a:t>Dimensionality reduction </a:t>
            </a:r>
          </a:p>
          <a:p>
            <a:pPr>
              <a:buFont typeface="Wingdings" pitchFamily="2" charset="2"/>
              <a:buChar char="Ø"/>
            </a:pPr>
            <a:r>
              <a:rPr lang="en-US" sz="3200" dirty="0">
                <a:solidFill>
                  <a:srgbClr val="00B050"/>
                </a:solidFill>
              </a:rPr>
              <a:t>Generative models </a:t>
            </a:r>
          </a:p>
          <a:p>
            <a:pPr>
              <a:buFont typeface="Wingdings" pitchFamily="2" charset="2"/>
              <a:buChar char="Ø"/>
            </a:pPr>
            <a:r>
              <a:rPr lang="en-US" sz="3200" dirty="0" err="1"/>
              <a:t>etc</a:t>
            </a:r>
            <a:r>
              <a:rPr lang="en-US" sz="3200" dirty="0"/>
              <a:t>…</a:t>
            </a:r>
          </a:p>
        </p:txBody>
      </p:sp>
    </p:spTree>
    <p:extLst>
      <p:ext uri="{BB962C8B-B14F-4D97-AF65-F5344CB8AC3E}">
        <p14:creationId xmlns:p14="http://schemas.microsoft.com/office/powerpoint/2010/main" val="154663294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7.4|1.6|4.3|2.1"/>
</p:tagLst>
</file>

<file path=ppt/tags/tag2.xml><?xml version="1.0" encoding="utf-8"?>
<p:tagLst xmlns:a="http://schemas.openxmlformats.org/drawingml/2006/main" xmlns:r="http://schemas.openxmlformats.org/officeDocument/2006/relationships" xmlns:p="http://schemas.openxmlformats.org/presentationml/2006/main">
  <p:tag name="TIMING" val="|7.4|1.6|4.3|2.1"/>
</p:tagLst>
</file>

<file path=ppt/tags/tag3.xml><?xml version="1.0" encoding="utf-8"?>
<p:tagLst xmlns:a="http://schemas.openxmlformats.org/drawingml/2006/main" xmlns:r="http://schemas.openxmlformats.org/officeDocument/2006/relationships" xmlns:p="http://schemas.openxmlformats.org/presentationml/2006/main">
  <p:tag name="TIMING" val="|7.4|1.6|4.3|2.1"/>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69B2E0820F0E240A51FF3306D6A27A1" ma:contentTypeVersion="12" ma:contentTypeDescription="Create a new document." ma:contentTypeScope="" ma:versionID="7b713b521391ef70266abca08f2efd25">
  <xsd:schema xmlns:xsd="http://www.w3.org/2001/XMLSchema" xmlns:xs="http://www.w3.org/2001/XMLSchema" xmlns:p="http://schemas.microsoft.com/office/2006/metadata/properties" xmlns:ns2="6484dfe6-1747-497f-adeb-3db6e334c90f" xmlns:ns3="7d5a71b3-8300-4331-8b5e-569812e32b79" targetNamespace="http://schemas.microsoft.com/office/2006/metadata/properties" ma:root="true" ma:fieldsID="0a25cf3d41df027e14c4ce1db0a9224d" ns2:_="" ns3:_="">
    <xsd:import namespace="6484dfe6-1747-497f-adeb-3db6e334c90f"/>
    <xsd:import namespace="7d5a71b3-8300-4331-8b5e-569812e32b7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84dfe6-1747-497f-adeb-3db6e334c90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5cd9f51-4d1e-4d57-bf3d-f118fc5c8090"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d5a71b3-8300-4331-8b5e-569812e32b79"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39bfec72-ecdf-4cf1-a963-a5cfefcc546a}" ma:internalName="TaxCatchAll" ma:showField="CatchAllData" ma:web="7d5a71b3-8300-4331-8b5e-569812e32b7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484dfe6-1747-497f-adeb-3db6e334c90f">
      <Terms xmlns="http://schemas.microsoft.com/office/infopath/2007/PartnerControls"/>
    </lcf76f155ced4ddcb4097134ff3c332f>
    <TaxCatchAll xmlns="7d5a71b3-8300-4331-8b5e-569812e32b79" xsi:nil="true"/>
  </documentManagement>
</p:properties>
</file>

<file path=customXml/itemProps1.xml><?xml version="1.0" encoding="utf-8"?>
<ds:datastoreItem xmlns:ds="http://schemas.openxmlformats.org/officeDocument/2006/customXml" ds:itemID="{CEE2F880-6102-4779-8A6E-ABECF7790BB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84dfe6-1747-497f-adeb-3db6e334c90f"/>
    <ds:schemaRef ds:uri="7d5a71b3-8300-4331-8b5e-569812e32b7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F2038CA-C031-48D8-835E-FAED9C04E3B1}">
  <ds:schemaRefs>
    <ds:schemaRef ds:uri="http://schemas.microsoft.com/sharepoint/v3/contenttype/forms"/>
  </ds:schemaRefs>
</ds:datastoreItem>
</file>

<file path=customXml/itemProps3.xml><?xml version="1.0" encoding="utf-8"?>
<ds:datastoreItem xmlns:ds="http://schemas.openxmlformats.org/officeDocument/2006/customXml" ds:itemID="{448F7C32-0438-494D-885A-965B42978265}">
  <ds:schemaRefs>
    <ds:schemaRef ds:uri="http://schemas.microsoft.com/office/2006/metadata/properties"/>
    <ds:schemaRef ds:uri="http://schemas.microsoft.com/office/infopath/2007/PartnerControls"/>
    <ds:schemaRef ds:uri="6484dfe6-1747-497f-adeb-3db6e334c90f"/>
    <ds:schemaRef ds:uri="7d5a71b3-8300-4331-8b5e-569812e32b79"/>
  </ds:schemaRefs>
</ds:datastoreItem>
</file>

<file path=docProps/app.xml><?xml version="1.0" encoding="utf-8"?>
<Properties xmlns="http://schemas.openxmlformats.org/officeDocument/2006/extended-properties" xmlns:vt="http://schemas.openxmlformats.org/officeDocument/2006/docPropsVTypes">
  <Template>Office Theme</Template>
  <TotalTime>5178</TotalTime>
  <Words>2367</Words>
  <Application>Microsoft Office PowerPoint</Application>
  <PresentationFormat>Widescreen</PresentationFormat>
  <Paragraphs>521</Paragraphs>
  <Slides>67</Slides>
  <Notes>13</Notes>
  <HiddenSlides>0</HiddenSlides>
  <MMClips>1</MMClips>
  <ScaleCrop>false</ScaleCrop>
  <HeadingPairs>
    <vt:vector size="4" baseType="variant">
      <vt:variant>
        <vt:lpstr>Theme</vt:lpstr>
      </vt:variant>
      <vt:variant>
        <vt:i4>1</vt:i4>
      </vt:variant>
      <vt:variant>
        <vt:lpstr>Slide Titles</vt:lpstr>
      </vt:variant>
      <vt:variant>
        <vt:i4>67</vt:i4>
      </vt:variant>
    </vt:vector>
  </HeadingPairs>
  <TitlesOfParts>
    <vt:vector size="68" baseType="lpstr">
      <vt:lpstr>Office Theme</vt:lpstr>
      <vt:lpstr>Autoencoders and Applications</vt:lpstr>
      <vt:lpstr>Agenda </vt:lpstr>
      <vt:lpstr>Introduction to Unsupervised Learning</vt:lpstr>
      <vt:lpstr>Supervised Learning </vt:lpstr>
      <vt:lpstr>PowerPoint Presentation</vt:lpstr>
      <vt:lpstr>PowerPoint Presentation</vt:lpstr>
      <vt:lpstr>Supervised Learning vs Unsupervised Learning</vt:lpstr>
      <vt:lpstr>Unsupervised Learning </vt:lpstr>
      <vt:lpstr>PowerPoint Presentation</vt:lpstr>
      <vt:lpstr>PCA – Principal Component Analysis </vt:lpstr>
      <vt:lpstr>Traditional Autoencoder</vt:lpstr>
      <vt:lpstr>Applications</vt:lpstr>
      <vt:lpstr>Simple Idea</vt:lpstr>
      <vt:lpstr>Simple Idea</vt:lpstr>
      <vt:lpstr>Training the AE </vt:lpstr>
      <vt:lpstr>Undercomplete AE vs overcomplete AE</vt:lpstr>
      <vt:lpstr>Undercomplete AE</vt:lpstr>
      <vt:lpstr>Overcomplete AE</vt:lpstr>
      <vt:lpstr>Deep Autoencoder Example</vt:lpstr>
      <vt:lpstr>Simple latent space interpolation</vt:lpstr>
      <vt:lpstr>Simple latent space interpolation</vt:lpstr>
      <vt:lpstr>Simple latent space interpolation</vt:lpstr>
      <vt:lpstr>Convolutional AE</vt:lpstr>
      <vt:lpstr>Convolutional AE</vt:lpstr>
      <vt:lpstr>PowerPoint Presentation</vt:lpstr>
      <vt:lpstr>PowerPoint Presentation</vt:lpstr>
      <vt:lpstr>Regularization</vt:lpstr>
      <vt:lpstr>Sparsely Regulated Autoencoders</vt:lpstr>
      <vt:lpstr>Sparsely Regulated Autoencoders</vt:lpstr>
      <vt:lpstr>Sparsely Regulated Autoencoders</vt:lpstr>
      <vt:lpstr>Sparsely Regulated Autoencoders</vt:lpstr>
      <vt:lpstr>Sparsely Regulated Autoencoders</vt:lpstr>
      <vt:lpstr>Sparsely Regulated Autoencoders</vt:lpstr>
      <vt:lpstr>Kullback-Leibler Divergence</vt:lpstr>
      <vt:lpstr>Kullback-Leibler Divergence</vt:lpstr>
      <vt:lpstr>Sparsely Regulated Autoencoders</vt:lpstr>
      <vt:lpstr>Denoising Autoencoders</vt:lpstr>
      <vt:lpstr>Denoising Autoencoders</vt:lpstr>
      <vt:lpstr>Denoising Autoencoders</vt:lpstr>
      <vt:lpstr>Denoising Autoencoders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Stacked AE</vt:lpstr>
      <vt:lpstr>PowerPoint Presentation</vt:lpstr>
      <vt:lpstr>Stacked AE</vt:lpstr>
      <vt:lpstr>PowerPoint Presentation</vt:lpstr>
      <vt:lpstr>PowerPoint Presentation</vt:lpstr>
      <vt:lpstr>PowerPoint Presentation</vt:lpstr>
      <vt:lpstr>Autoencoders: applications</vt:lpstr>
      <vt:lpstr>Autoencoders: applications</vt:lpstr>
      <vt:lpstr>Object-centric Auto-encoders and  Dummy Anomalies for Abnormal Event Detection in Video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Autoencoders</dc:title>
  <dc:creator>Golan Guy</dc:creator>
  <cp:lastModifiedBy>Radu Ionescu</cp:lastModifiedBy>
  <cp:revision>254</cp:revision>
  <dcterms:created xsi:type="dcterms:W3CDTF">2018-04-24T19:00:00Z</dcterms:created>
  <dcterms:modified xsi:type="dcterms:W3CDTF">2025-02-05T14:43:12Z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0x010100769B2E0820F0E240A51FF3306D6A27A1</vt:lpwstr>
  </property>
  <property fmtid="{D5CDD505-2E9C-101B-9397-08002B2CF9AE}" pid="3" name="MediaServiceImageTags">
    <vt:lpwstr/>
  </property>
</Properties>
</file>

<file path=docProps/thumbnail.jpeg>
</file>